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hyperlink" Target="https://quizlet.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hyperlink" Target="https://chrome.google.com/webstore/detail/realtimeboard-whiteboard/opfmbdmhambgleempeofcjjhjclimcc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hyperlink" Target="https://storybird.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hyperlink" Target="https://www.screencastify.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hyperlink" Target="https://padlet.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hyperlink" Target="https://www.blogger.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hyperlink" Target="https://scratch.mit.edu/"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hyperlink" Target="https://chrome.google.com/webstore/detail/arc-welder/emfinbmielocnlhgmfkkmkngdoccbad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hyperlink" Target="https://chrome.google.com/webstore/detail/cite-this-for-me-web-cite/nnnmhgkokpalnmbeighfomegjfkklkl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play.google.com/music/listen?authuser#/sww"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hyperlink" Target="https://chrome.google.com/webstore/detail/save-to-pocket/niloccemoadcdkdjlinkgdfekeahmflj"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hyperlink" Target="https://chrome.google.com/webstore/detail/drawio-desktop/pebppomjfocnoigkeepgbmcifnnlndla?hl=en-GB"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hyperlink" Target="https://chrome.google.com/webstore/detail/overdrive/fnhgfoccpcjdnjcobejogdnlnidceemb"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hyperlink" Target="https://chrome.google.com/webstore/detail/google-keep-chrome-extens/lpcaedmchfhocbbapmcbpinfpgnhiddi"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hyperlink" Target="http://www.socrative.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hyperlink" Target="https://www.pinterest.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6.jpg"/><Relationship Id="rId4" Type="http://schemas.openxmlformats.org/officeDocument/2006/relationships/hyperlink" Target="https://app.bitly.com/default/bitlinks/2fesy5h"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7.jpg"/><Relationship Id="rId4" Type="http://schemas.openxmlformats.org/officeDocument/2006/relationships/hyperlink" Target="https://www.smore.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hyperlink" Target="https://chrome.google.com/webstore/detail/flubaroo/mjkbmijfpphoabkogbdmdkolcnaenaia?utm_source=permalin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hyperlink" Target="https://chrome.google.com/webstore/detail/powtoon-presentations/aomfhbjiekjcbeefclbidjgnikfbooem?hl=e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canva.com/"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0.png"/><Relationship Id="rId4" Type="http://schemas.openxmlformats.org/officeDocument/2006/relationships/hyperlink" Target="https://getkahoot.com/how-it-work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0.png"/><Relationship Id="rId4" Type="http://schemas.openxmlformats.org/officeDocument/2006/relationships/hyperlink" Target="https://kahoot.i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31.png"/><Relationship Id="rId4" Type="http://schemas.openxmlformats.org/officeDocument/2006/relationships/hyperlink" Target="mailto:ssmallwood@yisd.n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chrome.google.com/webstore/detail/adblock/gighmmpiobklfepjocnamgkkbiglidom?utm_source=chrome-app-launch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translate.google.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hyperlink" Target="https://chrome.google.com/webstore/detail/grammarly-for-chrome/kbfnbcaeplbcioakkpcpgfkobkghlhen?utm_source=chrome-app-launche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s://chrome.google.com/webstore/detail/snapverter/plebojnaihkfjkkpgaemcjpnkmcpleih?utm_source=chrome-app-launche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www.videonot.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hyperlink" Target="http://www.screenlea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26"/>
            <a:ext cx="9144025" cy="5143500"/>
          </a:xfrm>
          <a:prstGeom prst="rect">
            <a:avLst/>
          </a:prstGeom>
          <a:noFill/>
          <a:ln>
            <a:noFill/>
          </a:ln>
        </p:spPr>
      </p:pic>
      <p:sp>
        <p:nvSpPr>
          <p:cNvPr id="55" name="Shape 5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a:t>30 Apps in 45 Minutes!</a:t>
            </a:r>
          </a:p>
        </p:txBody>
      </p:sp>
      <p:sp>
        <p:nvSpPr>
          <p:cNvPr id="56" name="Shape 56"/>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solidFill>
                  <a:srgbClr val="666666"/>
                </a:solidFill>
              </a:rPr>
              <a:t>Shelley Smallwood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27" name="Shape 127"/>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Quizlet</a:t>
            </a:r>
          </a:p>
        </p:txBody>
      </p:sp>
      <p:sp>
        <p:nvSpPr>
          <p:cNvPr id="128" name="Shape 128"/>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An online application that allows you to create flashcards and other study aides and tools. FREE!</a:t>
            </a:r>
          </a:p>
        </p:txBody>
      </p:sp>
      <p:pic>
        <p:nvPicPr>
          <p:cNvPr id="129" name="Shape 129"/>
          <p:cNvPicPr preferRelativeResize="0"/>
          <p:nvPr/>
        </p:nvPicPr>
        <p:blipFill>
          <a:blip r:embed="rId5">
            <a:alphaModFix/>
          </a:blip>
          <a:stretch>
            <a:fillRect/>
          </a:stretch>
        </p:blipFill>
        <p:spPr>
          <a:xfrm>
            <a:off x="2313325" y="1516487"/>
            <a:ext cx="1137374" cy="11373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Shape 134"/>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35" name="Shape 135"/>
          <p:cNvSpPr txBox="1"/>
          <p:nvPr/>
        </p:nvSpPr>
        <p:spPr>
          <a:xfrm>
            <a:off x="1539000" y="1680775"/>
            <a:ext cx="6066000" cy="808800"/>
          </a:xfrm>
          <a:prstGeom prst="rect">
            <a:avLst/>
          </a:prstGeom>
          <a:noFill/>
          <a:ln>
            <a:noFill/>
          </a:ln>
        </p:spPr>
        <p:txBody>
          <a:bodyPr lIns="91425" tIns="91425" rIns="91425" bIns="91425" anchor="t" anchorCtr="0">
            <a:noAutofit/>
          </a:bodyPr>
          <a:lstStyle/>
          <a:p>
            <a:pPr lvl="0" algn="ctr" rtl="0">
              <a:spcBef>
                <a:spcPts val="0"/>
              </a:spcBef>
              <a:buClr>
                <a:schemeClr val="dk1"/>
              </a:buClr>
              <a:buSzPct val="30555"/>
              <a:buFont typeface="Arial"/>
              <a:buNone/>
            </a:pPr>
            <a:r>
              <a:rPr lang="en" sz="3600" b="1" u="sng">
                <a:solidFill>
                  <a:schemeClr val="hlink"/>
                </a:solidFill>
                <a:highlight>
                  <a:srgbClr val="FFFFFF"/>
                </a:highlight>
                <a:hlinkClick r:id="rId4"/>
              </a:rPr>
              <a:t>RealtimeBoard</a:t>
            </a:r>
          </a:p>
        </p:txBody>
      </p:sp>
      <p:sp>
        <p:nvSpPr>
          <p:cNvPr id="136" name="Shape 136"/>
          <p:cNvSpPr txBox="1"/>
          <p:nvPr/>
        </p:nvSpPr>
        <p:spPr>
          <a:xfrm>
            <a:off x="1136262" y="2630325"/>
            <a:ext cx="6871500" cy="1970400"/>
          </a:xfrm>
          <a:prstGeom prst="rect">
            <a:avLst/>
          </a:prstGeom>
          <a:noFill/>
          <a:ln>
            <a:noFill/>
          </a:ln>
        </p:spPr>
        <p:txBody>
          <a:bodyPr lIns="91425" tIns="91425" rIns="91425" bIns="91425" anchor="t" anchorCtr="0">
            <a:noAutofit/>
          </a:bodyPr>
          <a:lstStyle/>
          <a:p>
            <a:pPr lvl="0" algn="ctr">
              <a:spcBef>
                <a:spcPts val="0"/>
              </a:spcBef>
              <a:buNone/>
            </a:pPr>
            <a:r>
              <a:rPr lang="en" sz="2400">
                <a:solidFill>
                  <a:srgbClr val="333333"/>
                </a:solidFill>
                <a:highlight>
                  <a:srgbClr val="FFFFFF"/>
                </a:highlight>
              </a:rPr>
              <a:t>An online whiteboard for visual team collaboration. Add pictures, mockups, drawings, videos, sticky notes, office documents and Google Drive files on an endless canvas. Great tool for students!</a:t>
            </a:r>
          </a:p>
        </p:txBody>
      </p:sp>
      <p:pic>
        <p:nvPicPr>
          <p:cNvPr id="137" name="Shape 137"/>
          <p:cNvPicPr preferRelativeResize="0"/>
          <p:nvPr/>
        </p:nvPicPr>
        <p:blipFill>
          <a:blip r:embed="rId5">
            <a:alphaModFix/>
          </a:blip>
          <a:stretch>
            <a:fillRect/>
          </a:stretch>
        </p:blipFill>
        <p:spPr>
          <a:xfrm>
            <a:off x="1356225" y="1388425"/>
            <a:ext cx="1393500" cy="139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Shape 142"/>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43" name="Shape 14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StoryBird</a:t>
            </a:r>
          </a:p>
        </p:txBody>
      </p:sp>
      <p:sp>
        <p:nvSpPr>
          <p:cNvPr id="144" name="Shape 144"/>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An online application that allows users to create beautiful and professional ebooks FREE. Connect with authors as well!</a:t>
            </a:r>
          </a:p>
        </p:txBody>
      </p:sp>
      <p:pic>
        <p:nvPicPr>
          <p:cNvPr id="145" name="Shape 145"/>
          <p:cNvPicPr preferRelativeResize="0"/>
          <p:nvPr/>
        </p:nvPicPr>
        <p:blipFill>
          <a:blip r:embed="rId5">
            <a:alphaModFix/>
          </a:blip>
          <a:stretch>
            <a:fillRect/>
          </a:stretch>
        </p:blipFill>
        <p:spPr>
          <a:xfrm>
            <a:off x="2318975" y="1551237"/>
            <a:ext cx="1067875" cy="1067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Shape 150"/>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51" name="Shape 151"/>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ScreenCastify</a:t>
            </a:r>
          </a:p>
        </p:txBody>
      </p:sp>
      <p:sp>
        <p:nvSpPr>
          <p:cNvPr id="152" name="Shape 152"/>
          <p:cNvSpPr txBox="1"/>
          <p:nvPr/>
        </p:nvSpPr>
        <p:spPr>
          <a:xfrm>
            <a:off x="1905475" y="2578075"/>
            <a:ext cx="5333100" cy="1883100"/>
          </a:xfrm>
          <a:prstGeom prst="rect">
            <a:avLst/>
          </a:prstGeom>
          <a:noFill/>
          <a:ln>
            <a:noFill/>
          </a:ln>
        </p:spPr>
        <p:txBody>
          <a:bodyPr lIns="91425" tIns="91425" rIns="91425" bIns="91425" anchor="t" anchorCtr="0">
            <a:noAutofit/>
          </a:bodyPr>
          <a:lstStyle/>
          <a:p>
            <a:pPr lvl="0" algn="ctr" rtl="0">
              <a:spcBef>
                <a:spcPts val="0"/>
              </a:spcBef>
              <a:buNone/>
            </a:pPr>
            <a:r>
              <a:rPr lang="en" sz="2400"/>
              <a:t>A Chrome extension that records screencasts and then easily uploads to Google or YouTube. Exceptional tool for recording lessons and flipping your classroom!</a:t>
            </a:r>
          </a:p>
        </p:txBody>
      </p:sp>
      <p:pic>
        <p:nvPicPr>
          <p:cNvPr id="153" name="Shape 153"/>
          <p:cNvPicPr preferRelativeResize="0"/>
          <p:nvPr/>
        </p:nvPicPr>
        <p:blipFill>
          <a:blip r:embed="rId5">
            <a:alphaModFix/>
          </a:blip>
          <a:stretch>
            <a:fillRect/>
          </a:stretch>
        </p:blipFill>
        <p:spPr>
          <a:xfrm>
            <a:off x="1905475" y="1589674"/>
            <a:ext cx="990999" cy="9909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Shape 158"/>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59" name="Shape 159"/>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a:t>Google Sites</a:t>
            </a:r>
          </a:p>
        </p:txBody>
      </p:sp>
      <p:sp>
        <p:nvSpPr>
          <p:cNvPr id="160" name="Shape 160"/>
          <p:cNvSpPr txBox="1"/>
          <p:nvPr/>
        </p:nvSpPr>
        <p:spPr>
          <a:xfrm>
            <a:off x="1905475" y="2578075"/>
            <a:ext cx="5333100" cy="1883100"/>
          </a:xfrm>
          <a:prstGeom prst="rect">
            <a:avLst/>
          </a:prstGeom>
          <a:noFill/>
          <a:ln>
            <a:noFill/>
          </a:ln>
        </p:spPr>
        <p:txBody>
          <a:bodyPr lIns="91425" tIns="91425" rIns="91425" bIns="91425" anchor="t" anchorCtr="0">
            <a:noAutofit/>
          </a:bodyPr>
          <a:lstStyle/>
          <a:p>
            <a:pPr lvl="0" algn="ctr" rtl="0">
              <a:spcBef>
                <a:spcPts val="0"/>
              </a:spcBef>
              <a:buNone/>
            </a:pPr>
            <a:r>
              <a:rPr lang="en" sz="2400"/>
              <a:t>The new Google Sites makes it so easy to create beautiful webpages with just a few clicks. Students will love it! In Google </a:t>
            </a:r>
            <a:r>
              <a:rPr lang="en" sz="2400" i="1"/>
              <a:t>Drive</a:t>
            </a:r>
            <a:r>
              <a:rPr lang="en" sz="2400"/>
              <a:t>, click the </a:t>
            </a:r>
            <a:r>
              <a:rPr lang="en" sz="2400" b="1" i="1"/>
              <a:t>New</a:t>
            </a:r>
            <a:r>
              <a:rPr lang="en" sz="2400"/>
              <a:t> button and scroll to </a:t>
            </a:r>
            <a:r>
              <a:rPr lang="en" sz="2400" b="1" i="1"/>
              <a:t>More</a:t>
            </a:r>
          </a:p>
        </p:txBody>
      </p:sp>
      <p:pic>
        <p:nvPicPr>
          <p:cNvPr id="161" name="Shape 161"/>
          <p:cNvPicPr preferRelativeResize="0"/>
          <p:nvPr/>
        </p:nvPicPr>
        <p:blipFill>
          <a:blip r:embed="rId4">
            <a:alphaModFix/>
          </a:blip>
          <a:stretch>
            <a:fillRect/>
          </a:stretch>
        </p:blipFill>
        <p:spPr>
          <a:xfrm>
            <a:off x="1975975" y="1632462"/>
            <a:ext cx="1008850" cy="9054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pic>
        <p:nvPicPr>
          <p:cNvPr id="166" name="Shape 166"/>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67" name="Shape 167"/>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Padlet</a:t>
            </a:r>
          </a:p>
        </p:txBody>
      </p:sp>
      <p:sp>
        <p:nvSpPr>
          <p:cNvPr id="168" name="Shape 168"/>
          <p:cNvSpPr txBox="1"/>
          <p:nvPr/>
        </p:nvSpPr>
        <p:spPr>
          <a:xfrm>
            <a:off x="1905475" y="2691800"/>
            <a:ext cx="5333100" cy="1971600"/>
          </a:xfrm>
          <a:prstGeom prst="rect">
            <a:avLst/>
          </a:prstGeom>
          <a:noFill/>
          <a:ln>
            <a:noFill/>
          </a:ln>
        </p:spPr>
        <p:txBody>
          <a:bodyPr lIns="91425" tIns="91425" rIns="91425" bIns="91425" anchor="t" anchorCtr="0">
            <a:noAutofit/>
          </a:bodyPr>
          <a:lstStyle/>
          <a:p>
            <a:pPr lvl="0" algn="ctr" rtl="0">
              <a:spcBef>
                <a:spcPts val="0"/>
              </a:spcBef>
              <a:buNone/>
            </a:pPr>
            <a:r>
              <a:rPr lang="en" sz="2400"/>
              <a:t>A great tool to get quick responses and information from students, in a fun and easy way. Use it for brainstorming or answering open-ended questions. FREE!</a:t>
            </a:r>
          </a:p>
        </p:txBody>
      </p:sp>
      <p:pic>
        <p:nvPicPr>
          <p:cNvPr id="169" name="Shape 169"/>
          <p:cNvPicPr preferRelativeResize="0"/>
          <p:nvPr/>
        </p:nvPicPr>
        <p:blipFill>
          <a:blip r:embed="rId5">
            <a:alphaModFix/>
          </a:blip>
          <a:stretch>
            <a:fillRect/>
          </a:stretch>
        </p:blipFill>
        <p:spPr>
          <a:xfrm>
            <a:off x="2378525" y="1476087"/>
            <a:ext cx="1218175" cy="12181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Shape 174"/>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75" name="Shape 17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Blogger</a:t>
            </a:r>
          </a:p>
        </p:txBody>
      </p:sp>
      <p:sp>
        <p:nvSpPr>
          <p:cNvPr id="176" name="Shape 176"/>
          <p:cNvSpPr txBox="1"/>
          <p:nvPr/>
        </p:nvSpPr>
        <p:spPr>
          <a:xfrm>
            <a:off x="1905475" y="2578075"/>
            <a:ext cx="5333100" cy="1883100"/>
          </a:xfrm>
          <a:prstGeom prst="rect">
            <a:avLst/>
          </a:prstGeom>
          <a:noFill/>
          <a:ln>
            <a:noFill/>
          </a:ln>
        </p:spPr>
        <p:txBody>
          <a:bodyPr lIns="91425" tIns="91425" rIns="91425" bIns="91425" anchor="t" anchorCtr="0">
            <a:noAutofit/>
          </a:bodyPr>
          <a:lstStyle/>
          <a:p>
            <a:pPr lvl="0" algn="ctr" rtl="0">
              <a:spcBef>
                <a:spcPts val="0"/>
              </a:spcBef>
              <a:buNone/>
            </a:pPr>
            <a:r>
              <a:rPr lang="en" sz="2400"/>
              <a:t>Allows users to create their own blog page. Students can use blogger as a writing, reading or reflective journal. It’s a fun platform where everyone has a chance to be heard!</a:t>
            </a:r>
          </a:p>
        </p:txBody>
      </p:sp>
      <p:pic>
        <p:nvPicPr>
          <p:cNvPr id="177" name="Shape 177"/>
          <p:cNvPicPr preferRelativeResize="0"/>
          <p:nvPr/>
        </p:nvPicPr>
        <p:blipFill>
          <a:blip r:embed="rId5">
            <a:alphaModFix/>
          </a:blip>
          <a:stretch>
            <a:fillRect/>
          </a:stretch>
        </p:blipFill>
        <p:spPr>
          <a:xfrm>
            <a:off x="2348543" y="1553831"/>
            <a:ext cx="1062675" cy="10626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Shape 182"/>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83" name="Shape 18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Scratch</a:t>
            </a:r>
          </a:p>
        </p:txBody>
      </p:sp>
      <p:sp>
        <p:nvSpPr>
          <p:cNvPr id="184" name="Shape 184"/>
          <p:cNvSpPr txBox="1"/>
          <p:nvPr/>
        </p:nvSpPr>
        <p:spPr>
          <a:xfrm>
            <a:off x="1905475" y="2578075"/>
            <a:ext cx="5333100" cy="1188600"/>
          </a:xfrm>
          <a:prstGeom prst="rect">
            <a:avLst/>
          </a:prstGeom>
          <a:noFill/>
          <a:ln>
            <a:noFill/>
          </a:ln>
        </p:spPr>
        <p:txBody>
          <a:bodyPr lIns="91425" tIns="91425" rIns="91425" bIns="91425" anchor="t" anchorCtr="0">
            <a:noAutofit/>
          </a:bodyPr>
          <a:lstStyle/>
          <a:p>
            <a:pPr lvl="0" algn="ctr" rtl="0">
              <a:spcBef>
                <a:spcPts val="0"/>
              </a:spcBef>
              <a:buNone/>
            </a:pPr>
            <a:r>
              <a:rPr lang="en" sz="2400"/>
              <a:t>It may seem basic, but don’t be fooled! It’s a great site to learn basic to advanced coding. </a:t>
            </a:r>
          </a:p>
        </p:txBody>
      </p:sp>
      <p:pic>
        <p:nvPicPr>
          <p:cNvPr id="185" name="Shape 185"/>
          <p:cNvPicPr preferRelativeResize="0"/>
          <p:nvPr/>
        </p:nvPicPr>
        <p:blipFill>
          <a:blip r:embed="rId5">
            <a:alphaModFix/>
          </a:blip>
          <a:stretch>
            <a:fillRect/>
          </a:stretch>
        </p:blipFill>
        <p:spPr>
          <a:xfrm>
            <a:off x="2327324" y="1562574"/>
            <a:ext cx="967625" cy="10451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Shape 190"/>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91" name="Shape 191"/>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Arc Welder</a:t>
            </a:r>
          </a:p>
        </p:txBody>
      </p:sp>
      <p:sp>
        <p:nvSpPr>
          <p:cNvPr id="192" name="Shape 192"/>
          <p:cNvSpPr txBox="1"/>
          <p:nvPr/>
        </p:nvSpPr>
        <p:spPr>
          <a:xfrm>
            <a:off x="1905475" y="2578075"/>
            <a:ext cx="5333100" cy="2263500"/>
          </a:xfrm>
          <a:prstGeom prst="rect">
            <a:avLst/>
          </a:prstGeom>
          <a:noFill/>
          <a:ln>
            <a:noFill/>
          </a:ln>
        </p:spPr>
        <p:txBody>
          <a:bodyPr lIns="91425" tIns="91425" rIns="91425" bIns="91425" anchor="t" anchorCtr="0">
            <a:noAutofit/>
          </a:bodyPr>
          <a:lstStyle/>
          <a:p>
            <a:pPr lvl="0" algn="ctr" rtl="0">
              <a:spcBef>
                <a:spcPts val="0"/>
              </a:spcBef>
              <a:buNone/>
            </a:pPr>
            <a:r>
              <a:rPr lang="en" sz="2400"/>
              <a:t>This Chrome add-on will allow users to download, configure and run android apps within the Chrome browser. There is a bit of a learning curve but students pick it up very quickly!</a:t>
            </a:r>
          </a:p>
        </p:txBody>
      </p:sp>
      <p:pic>
        <p:nvPicPr>
          <p:cNvPr id="193" name="Shape 193"/>
          <p:cNvPicPr preferRelativeResize="0"/>
          <p:nvPr/>
        </p:nvPicPr>
        <p:blipFill>
          <a:blip r:embed="rId5">
            <a:alphaModFix/>
          </a:blip>
          <a:stretch>
            <a:fillRect/>
          </a:stretch>
        </p:blipFill>
        <p:spPr>
          <a:xfrm>
            <a:off x="2119967" y="1544712"/>
            <a:ext cx="1069175" cy="1080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Shape 198"/>
          <p:cNvPicPr preferRelativeResize="0"/>
          <p:nvPr/>
        </p:nvPicPr>
        <p:blipFill>
          <a:blip r:embed="rId3">
            <a:alphaModFix/>
          </a:blip>
          <a:stretch>
            <a:fillRect/>
          </a:stretch>
        </p:blipFill>
        <p:spPr>
          <a:xfrm>
            <a:off x="12" y="1"/>
            <a:ext cx="9144025" cy="5143500"/>
          </a:xfrm>
          <a:prstGeom prst="rect">
            <a:avLst/>
          </a:prstGeom>
          <a:noFill/>
          <a:ln>
            <a:noFill/>
          </a:ln>
        </p:spPr>
      </p:pic>
      <p:sp>
        <p:nvSpPr>
          <p:cNvPr id="199" name="Shape 199"/>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Cite This For Me</a:t>
            </a:r>
          </a:p>
        </p:txBody>
      </p:sp>
      <p:sp>
        <p:nvSpPr>
          <p:cNvPr id="200" name="Shape 200"/>
          <p:cNvSpPr txBox="1"/>
          <p:nvPr/>
        </p:nvSpPr>
        <p:spPr>
          <a:xfrm>
            <a:off x="1905475" y="2578075"/>
            <a:ext cx="5333100" cy="2263500"/>
          </a:xfrm>
          <a:prstGeom prst="rect">
            <a:avLst/>
          </a:prstGeom>
          <a:noFill/>
          <a:ln>
            <a:noFill/>
          </a:ln>
        </p:spPr>
        <p:txBody>
          <a:bodyPr lIns="91425" tIns="91425" rIns="91425" bIns="91425" anchor="t" anchorCtr="0">
            <a:noAutofit/>
          </a:bodyPr>
          <a:lstStyle/>
          <a:p>
            <a:pPr lvl="0" algn="ctr" rtl="0">
              <a:spcBef>
                <a:spcPts val="0"/>
              </a:spcBef>
              <a:buNone/>
            </a:pPr>
            <a:r>
              <a:rPr lang="en" sz="2400"/>
              <a:t>This Chrome app will cite websites, books, magazines, etc. It makes creating a bibliography a snap for students!</a:t>
            </a:r>
          </a:p>
        </p:txBody>
      </p:sp>
      <p:pic>
        <p:nvPicPr>
          <p:cNvPr id="201" name="Shape 201"/>
          <p:cNvPicPr preferRelativeResize="0"/>
          <p:nvPr/>
        </p:nvPicPr>
        <p:blipFill>
          <a:blip r:embed="rId5">
            <a:alphaModFix/>
          </a:blip>
          <a:stretch>
            <a:fillRect/>
          </a:stretch>
        </p:blipFill>
        <p:spPr>
          <a:xfrm>
            <a:off x="1586175" y="1576850"/>
            <a:ext cx="1016650" cy="1016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Shape 61"/>
          <p:cNvPicPr preferRelativeResize="0"/>
          <p:nvPr/>
        </p:nvPicPr>
        <p:blipFill>
          <a:blip r:embed="rId3">
            <a:alphaModFix/>
          </a:blip>
          <a:stretch>
            <a:fillRect/>
          </a:stretch>
        </p:blipFill>
        <p:spPr>
          <a:xfrm>
            <a:off x="0" y="26"/>
            <a:ext cx="9144025" cy="5143500"/>
          </a:xfrm>
          <a:prstGeom prst="rect">
            <a:avLst/>
          </a:prstGeom>
          <a:noFill/>
          <a:ln>
            <a:noFill/>
          </a:ln>
        </p:spPr>
      </p:pic>
      <p:sp>
        <p:nvSpPr>
          <p:cNvPr id="62" name="Shape 62"/>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Google Play for Music</a:t>
            </a:r>
          </a:p>
        </p:txBody>
      </p:sp>
      <p:sp>
        <p:nvSpPr>
          <p:cNvPr id="63" name="Shape 63"/>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Play all genres of music FREE!</a:t>
            </a:r>
          </a:p>
        </p:txBody>
      </p:sp>
      <p:pic>
        <p:nvPicPr>
          <p:cNvPr id="64" name="Shape 64"/>
          <p:cNvPicPr preferRelativeResize="0"/>
          <p:nvPr/>
        </p:nvPicPr>
        <p:blipFill>
          <a:blip r:embed="rId5">
            <a:alphaModFix/>
          </a:blip>
          <a:stretch>
            <a:fillRect/>
          </a:stretch>
        </p:blipFill>
        <p:spPr>
          <a:xfrm>
            <a:off x="709800" y="1451912"/>
            <a:ext cx="1266525" cy="1266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Shape 206"/>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07" name="Shape 207"/>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Pocket</a:t>
            </a:r>
          </a:p>
        </p:txBody>
      </p:sp>
      <p:sp>
        <p:nvSpPr>
          <p:cNvPr id="208" name="Shape 208"/>
          <p:cNvSpPr txBox="1"/>
          <p:nvPr/>
        </p:nvSpPr>
        <p:spPr>
          <a:xfrm>
            <a:off x="1905475" y="2578075"/>
            <a:ext cx="5333100" cy="2263500"/>
          </a:xfrm>
          <a:prstGeom prst="rect">
            <a:avLst/>
          </a:prstGeom>
          <a:noFill/>
          <a:ln>
            <a:noFill/>
          </a:ln>
        </p:spPr>
        <p:txBody>
          <a:bodyPr lIns="91425" tIns="91425" rIns="91425" bIns="91425" anchor="t" anchorCtr="0">
            <a:noAutofit/>
          </a:bodyPr>
          <a:lstStyle/>
          <a:p>
            <a:pPr lvl="0" algn="ctr" rtl="0">
              <a:spcBef>
                <a:spcPts val="0"/>
              </a:spcBef>
              <a:buNone/>
            </a:pPr>
            <a:r>
              <a:rPr lang="en" sz="2400"/>
              <a:t>Use Chrome extension to save articles, videos, images, etc. that you find online. Simply click the extension, and what you are currently looking at will be saved for viewing later!</a:t>
            </a:r>
          </a:p>
        </p:txBody>
      </p:sp>
      <p:pic>
        <p:nvPicPr>
          <p:cNvPr id="209" name="Shape 209"/>
          <p:cNvPicPr preferRelativeResize="0"/>
          <p:nvPr/>
        </p:nvPicPr>
        <p:blipFill>
          <a:blip r:embed="rId5">
            <a:alphaModFix/>
          </a:blip>
          <a:stretch>
            <a:fillRect/>
          </a:stretch>
        </p:blipFill>
        <p:spPr>
          <a:xfrm>
            <a:off x="2396575" y="1544751"/>
            <a:ext cx="1080849" cy="108084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Shape 214"/>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15" name="Shape 21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Draw.io.desktop</a:t>
            </a:r>
          </a:p>
        </p:txBody>
      </p:sp>
      <p:sp>
        <p:nvSpPr>
          <p:cNvPr id="216" name="Shape 216"/>
          <p:cNvSpPr txBox="1"/>
          <p:nvPr/>
        </p:nvSpPr>
        <p:spPr>
          <a:xfrm>
            <a:off x="1905475" y="2578075"/>
            <a:ext cx="5333100" cy="1517100"/>
          </a:xfrm>
          <a:prstGeom prst="rect">
            <a:avLst/>
          </a:prstGeom>
          <a:noFill/>
          <a:ln>
            <a:noFill/>
          </a:ln>
        </p:spPr>
        <p:txBody>
          <a:bodyPr lIns="91425" tIns="91425" rIns="91425" bIns="91425" anchor="t" anchorCtr="0">
            <a:noAutofit/>
          </a:bodyPr>
          <a:lstStyle/>
          <a:p>
            <a:pPr lvl="0" algn="ctr" rtl="0">
              <a:spcBef>
                <a:spcPts val="0"/>
              </a:spcBef>
              <a:buNone/>
            </a:pPr>
            <a:r>
              <a:rPr lang="en" sz="2400"/>
              <a:t>A FREE Chrome add-on! Create as many thinking maps and diagrams as you’d like!</a:t>
            </a:r>
          </a:p>
        </p:txBody>
      </p:sp>
      <p:pic>
        <p:nvPicPr>
          <p:cNvPr id="217" name="Shape 217"/>
          <p:cNvPicPr preferRelativeResize="0"/>
          <p:nvPr/>
        </p:nvPicPr>
        <p:blipFill>
          <a:blip r:embed="rId5">
            <a:alphaModFix/>
          </a:blip>
          <a:stretch>
            <a:fillRect/>
          </a:stretch>
        </p:blipFill>
        <p:spPr>
          <a:xfrm>
            <a:off x="1705375" y="1614225"/>
            <a:ext cx="941900" cy="9419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Shape 222"/>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23" name="Shape 22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OverDrive</a:t>
            </a:r>
          </a:p>
        </p:txBody>
      </p:sp>
      <p:sp>
        <p:nvSpPr>
          <p:cNvPr id="224" name="Shape 224"/>
          <p:cNvSpPr txBox="1"/>
          <p:nvPr/>
        </p:nvSpPr>
        <p:spPr>
          <a:xfrm>
            <a:off x="1905475" y="2578075"/>
            <a:ext cx="5333100" cy="1517100"/>
          </a:xfrm>
          <a:prstGeom prst="rect">
            <a:avLst/>
          </a:prstGeom>
          <a:noFill/>
          <a:ln>
            <a:noFill/>
          </a:ln>
        </p:spPr>
        <p:txBody>
          <a:bodyPr lIns="91425" tIns="91425" rIns="91425" bIns="91425" anchor="t" anchorCtr="0">
            <a:noAutofit/>
          </a:bodyPr>
          <a:lstStyle/>
          <a:p>
            <a:pPr lvl="0" algn="ctr" rtl="0">
              <a:spcBef>
                <a:spcPts val="0"/>
              </a:spcBef>
              <a:buNone/>
            </a:pPr>
            <a:r>
              <a:rPr lang="en" sz="2400"/>
              <a:t>A Chrome app that allows user to checkout and read ebooks from libraries around the country!</a:t>
            </a:r>
          </a:p>
        </p:txBody>
      </p:sp>
      <p:pic>
        <p:nvPicPr>
          <p:cNvPr id="225" name="Shape 225"/>
          <p:cNvPicPr preferRelativeResize="0"/>
          <p:nvPr/>
        </p:nvPicPr>
        <p:blipFill>
          <a:blip r:embed="rId5">
            <a:alphaModFix/>
          </a:blip>
          <a:stretch>
            <a:fillRect/>
          </a:stretch>
        </p:blipFill>
        <p:spPr>
          <a:xfrm>
            <a:off x="2195700" y="1592887"/>
            <a:ext cx="984575" cy="9845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Shape 230"/>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31" name="Shape 231"/>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Google Keep</a:t>
            </a:r>
          </a:p>
        </p:txBody>
      </p:sp>
      <p:sp>
        <p:nvSpPr>
          <p:cNvPr id="232" name="Shape 232"/>
          <p:cNvSpPr txBox="1"/>
          <p:nvPr/>
        </p:nvSpPr>
        <p:spPr>
          <a:xfrm>
            <a:off x="1905475" y="2578075"/>
            <a:ext cx="5333100" cy="1943700"/>
          </a:xfrm>
          <a:prstGeom prst="rect">
            <a:avLst/>
          </a:prstGeom>
          <a:noFill/>
          <a:ln>
            <a:noFill/>
          </a:ln>
        </p:spPr>
        <p:txBody>
          <a:bodyPr lIns="91425" tIns="91425" rIns="91425" bIns="91425" anchor="t" anchorCtr="0">
            <a:noAutofit/>
          </a:bodyPr>
          <a:lstStyle/>
          <a:p>
            <a:pPr lvl="0" algn="ctr" rtl="0">
              <a:spcBef>
                <a:spcPts val="0"/>
              </a:spcBef>
              <a:buNone/>
            </a:pPr>
            <a:r>
              <a:rPr lang="en" sz="2400"/>
              <a:t>A Chrome app that makes it easy to keep sticky notes about anything and everything! All entries can be accessed by all types of devices from anywhere in the world!</a:t>
            </a:r>
          </a:p>
        </p:txBody>
      </p:sp>
      <p:pic>
        <p:nvPicPr>
          <p:cNvPr id="233" name="Shape 233"/>
          <p:cNvPicPr preferRelativeResize="0"/>
          <p:nvPr/>
        </p:nvPicPr>
        <p:blipFill>
          <a:blip r:embed="rId5">
            <a:alphaModFix/>
          </a:blip>
          <a:stretch>
            <a:fillRect/>
          </a:stretch>
        </p:blipFill>
        <p:spPr>
          <a:xfrm>
            <a:off x="2020950" y="1602062"/>
            <a:ext cx="966224" cy="96622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Shape 238"/>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39" name="Shape 239"/>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Socrative</a:t>
            </a:r>
          </a:p>
        </p:txBody>
      </p:sp>
      <p:pic>
        <p:nvPicPr>
          <p:cNvPr id="240" name="Shape 240"/>
          <p:cNvPicPr preferRelativeResize="0"/>
          <p:nvPr/>
        </p:nvPicPr>
        <p:blipFill>
          <a:blip r:embed="rId5">
            <a:alphaModFix/>
          </a:blip>
          <a:stretch>
            <a:fillRect/>
          </a:stretch>
        </p:blipFill>
        <p:spPr>
          <a:xfrm>
            <a:off x="2270200" y="1643475"/>
            <a:ext cx="883400" cy="883400"/>
          </a:xfrm>
          <a:prstGeom prst="rect">
            <a:avLst/>
          </a:prstGeom>
          <a:noFill/>
          <a:ln>
            <a:noFill/>
          </a:ln>
        </p:spPr>
      </p:pic>
      <p:sp>
        <p:nvSpPr>
          <p:cNvPr id="241" name="Shape 241"/>
          <p:cNvSpPr txBox="1"/>
          <p:nvPr/>
        </p:nvSpPr>
        <p:spPr>
          <a:xfrm>
            <a:off x="1539025" y="2585075"/>
            <a:ext cx="5541000" cy="2256300"/>
          </a:xfrm>
          <a:prstGeom prst="rect">
            <a:avLst/>
          </a:prstGeom>
          <a:noFill/>
          <a:ln>
            <a:noFill/>
          </a:ln>
        </p:spPr>
        <p:txBody>
          <a:bodyPr lIns="91425" tIns="91425" rIns="91425" bIns="91425" anchor="t" anchorCtr="0">
            <a:noAutofit/>
          </a:bodyPr>
          <a:lstStyle/>
          <a:p>
            <a:pPr lvl="0" algn="ctr">
              <a:spcBef>
                <a:spcPts val="0"/>
              </a:spcBef>
              <a:buNone/>
            </a:pPr>
            <a:r>
              <a:rPr lang="en" sz="2400"/>
              <a:t>Quickly assess students with prepared activities or on-the-fly questions to get immediate insight into student understanding. Provides fun and effective classroom engagement!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pic>
        <p:nvPicPr>
          <p:cNvPr id="246" name="Shape 246"/>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47" name="Shape 247"/>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Pinterest</a:t>
            </a:r>
          </a:p>
        </p:txBody>
      </p:sp>
      <p:sp>
        <p:nvSpPr>
          <p:cNvPr id="248" name="Shape 248"/>
          <p:cNvSpPr txBox="1"/>
          <p:nvPr/>
        </p:nvSpPr>
        <p:spPr>
          <a:xfrm>
            <a:off x="1539025" y="2585075"/>
            <a:ext cx="5541000" cy="2256300"/>
          </a:xfrm>
          <a:prstGeom prst="rect">
            <a:avLst/>
          </a:prstGeom>
          <a:noFill/>
          <a:ln>
            <a:noFill/>
          </a:ln>
        </p:spPr>
        <p:txBody>
          <a:bodyPr lIns="91425" tIns="91425" rIns="91425" bIns="91425" anchor="t" anchorCtr="0">
            <a:noAutofit/>
          </a:bodyPr>
          <a:lstStyle/>
          <a:p>
            <a:pPr lvl="0" algn="ctr" rtl="0">
              <a:spcBef>
                <a:spcPts val="0"/>
              </a:spcBef>
              <a:buNone/>
            </a:pPr>
            <a:r>
              <a:rPr lang="en" sz="2400"/>
              <a:t>The best place to find great ideas for any topic. Great classroom ideas that you can use immediately. But that’s not all...DIY projects, food, holiday ideas...and much much more. Share boards with others too!! FREE</a:t>
            </a:r>
          </a:p>
        </p:txBody>
      </p:sp>
      <p:pic>
        <p:nvPicPr>
          <p:cNvPr id="249" name="Shape 249"/>
          <p:cNvPicPr preferRelativeResize="0"/>
          <p:nvPr/>
        </p:nvPicPr>
        <p:blipFill>
          <a:blip r:embed="rId5">
            <a:alphaModFix/>
          </a:blip>
          <a:stretch>
            <a:fillRect/>
          </a:stretch>
        </p:blipFill>
        <p:spPr>
          <a:xfrm>
            <a:off x="2176525" y="1585800"/>
            <a:ext cx="998750" cy="9987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Shape 254"/>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55" name="Shape 25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bit.ly</a:t>
            </a:r>
          </a:p>
        </p:txBody>
      </p:sp>
      <p:sp>
        <p:nvSpPr>
          <p:cNvPr id="256" name="Shape 256"/>
          <p:cNvSpPr txBox="1"/>
          <p:nvPr/>
        </p:nvSpPr>
        <p:spPr>
          <a:xfrm>
            <a:off x="1539025" y="2585075"/>
            <a:ext cx="5541000" cy="2256300"/>
          </a:xfrm>
          <a:prstGeom prst="rect">
            <a:avLst/>
          </a:prstGeom>
          <a:noFill/>
          <a:ln>
            <a:noFill/>
          </a:ln>
        </p:spPr>
        <p:txBody>
          <a:bodyPr lIns="91425" tIns="91425" rIns="91425" bIns="91425" anchor="t" anchorCtr="0">
            <a:noAutofit/>
          </a:bodyPr>
          <a:lstStyle/>
          <a:p>
            <a:pPr lvl="0" algn="ctr" rtl="0">
              <a:spcBef>
                <a:spcPts val="0"/>
              </a:spcBef>
              <a:buNone/>
            </a:pPr>
            <a:r>
              <a:rPr lang="en" sz="2400"/>
              <a:t>Have you ever tried giving an impossibly long web address to someone? Use bit.ly to shorten the address and make it more manageable! Links can be customized too! FREE!</a:t>
            </a:r>
          </a:p>
        </p:txBody>
      </p:sp>
      <p:pic>
        <p:nvPicPr>
          <p:cNvPr id="257" name="Shape 257"/>
          <p:cNvPicPr preferRelativeResize="0"/>
          <p:nvPr/>
        </p:nvPicPr>
        <p:blipFill>
          <a:blip r:embed="rId5">
            <a:alphaModFix/>
          </a:blip>
          <a:stretch>
            <a:fillRect/>
          </a:stretch>
        </p:blipFill>
        <p:spPr>
          <a:xfrm>
            <a:off x="2402100" y="1579725"/>
            <a:ext cx="1010900" cy="10109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pic>
        <p:nvPicPr>
          <p:cNvPr id="262" name="Shape 262"/>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63" name="Shape 26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Smore</a:t>
            </a:r>
          </a:p>
        </p:txBody>
      </p:sp>
      <p:sp>
        <p:nvSpPr>
          <p:cNvPr id="264" name="Shape 264"/>
          <p:cNvSpPr txBox="1"/>
          <p:nvPr/>
        </p:nvSpPr>
        <p:spPr>
          <a:xfrm>
            <a:off x="1539025" y="2585075"/>
            <a:ext cx="5541000" cy="2256300"/>
          </a:xfrm>
          <a:prstGeom prst="rect">
            <a:avLst/>
          </a:prstGeom>
          <a:noFill/>
          <a:ln>
            <a:noFill/>
          </a:ln>
        </p:spPr>
        <p:txBody>
          <a:bodyPr lIns="91425" tIns="91425" rIns="91425" bIns="91425" anchor="t" anchorCtr="0">
            <a:noAutofit/>
          </a:bodyPr>
          <a:lstStyle/>
          <a:p>
            <a:pPr lvl="0" algn="ctr" rtl="0">
              <a:spcBef>
                <a:spcPts val="0"/>
              </a:spcBef>
              <a:buNone/>
            </a:pPr>
            <a:r>
              <a:rPr lang="en" sz="2400"/>
              <a:t>Beautiful newsletters in minutes. Look like a pro even if you have zero design experience!</a:t>
            </a:r>
          </a:p>
        </p:txBody>
      </p:sp>
      <p:pic>
        <p:nvPicPr>
          <p:cNvPr id="265" name="Shape 265"/>
          <p:cNvPicPr preferRelativeResize="0"/>
          <p:nvPr/>
        </p:nvPicPr>
        <p:blipFill>
          <a:blip r:embed="rId5">
            <a:alphaModFix/>
          </a:blip>
          <a:stretch>
            <a:fillRect/>
          </a:stretch>
        </p:blipFill>
        <p:spPr>
          <a:xfrm>
            <a:off x="2425200" y="1576875"/>
            <a:ext cx="1016600" cy="1016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70" name="Shape 270"/>
          <p:cNvPicPr preferRelativeResize="0"/>
          <p:nvPr/>
        </p:nvPicPr>
        <p:blipFill>
          <a:blip r:embed="rId3">
            <a:alphaModFix/>
          </a:blip>
          <a:stretch>
            <a:fillRect/>
          </a:stretch>
        </p:blipFill>
        <p:spPr>
          <a:xfrm>
            <a:off x="0" y="1"/>
            <a:ext cx="9144025" cy="5143500"/>
          </a:xfrm>
          <a:prstGeom prst="rect">
            <a:avLst/>
          </a:prstGeom>
          <a:noFill/>
          <a:ln>
            <a:noFill/>
          </a:ln>
        </p:spPr>
      </p:pic>
      <p:sp>
        <p:nvSpPr>
          <p:cNvPr id="271" name="Shape 271"/>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Flubaroo</a:t>
            </a:r>
          </a:p>
        </p:txBody>
      </p:sp>
      <p:sp>
        <p:nvSpPr>
          <p:cNvPr id="272" name="Shape 272"/>
          <p:cNvSpPr txBox="1"/>
          <p:nvPr/>
        </p:nvSpPr>
        <p:spPr>
          <a:xfrm>
            <a:off x="1539025" y="2585075"/>
            <a:ext cx="5541000" cy="2256300"/>
          </a:xfrm>
          <a:prstGeom prst="rect">
            <a:avLst/>
          </a:prstGeom>
          <a:noFill/>
          <a:ln>
            <a:noFill/>
          </a:ln>
        </p:spPr>
        <p:txBody>
          <a:bodyPr lIns="91425" tIns="91425" rIns="91425" bIns="91425" anchor="t" anchorCtr="0">
            <a:noAutofit/>
          </a:bodyPr>
          <a:lstStyle/>
          <a:p>
            <a:pPr lvl="0" algn="ctr" rtl="0">
              <a:spcBef>
                <a:spcPts val="0"/>
              </a:spcBef>
              <a:buNone/>
            </a:pPr>
            <a:r>
              <a:rPr lang="en" sz="2400"/>
              <a:t>An awesome add-on to Google Forms. It automatically grades assignments you create with forms!</a:t>
            </a:r>
          </a:p>
        </p:txBody>
      </p:sp>
      <p:pic>
        <p:nvPicPr>
          <p:cNvPr id="273" name="Shape 273"/>
          <p:cNvPicPr preferRelativeResize="0"/>
          <p:nvPr/>
        </p:nvPicPr>
        <p:blipFill>
          <a:blip r:embed="rId5">
            <a:alphaModFix/>
          </a:blip>
          <a:stretch>
            <a:fillRect/>
          </a:stretch>
        </p:blipFill>
        <p:spPr>
          <a:xfrm>
            <a:off x="2292675" y="1599400"/>
            <a:ext cx="971550" cy="97155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pic>
        <p:nvPicPr>
          <p:cNvPr id="278" name="Shape 278"/>
          <p:cNvPicPr preferRelativeResize="0"/>
          <p:nvPr/>
        </p:nvPicPr>
        <p:blipFill>
          <a:blip r:embed="rId3">
            <a:alphaModFix/>
          </a:blip>
          <a:stretch>
            <a:fillRect/>
          </a:stretch>
        </p:blipFill>
        <p:spPr>
          <a:xfrm>
            <a:off x="0" y="1"/>
            <a:ext cx="9144025" cy="5143500"/>
          </a:xfrm>
          <a:prstGeom prst="rect">
            <a:avLst/>
          </a:prstGeom>
          <a:noFill/>
          <a:ln>
            <a:noFill/>
          </a:ln>
        </p:spPr>
      </p:pic>
      <p:sp>
        <p:nvSpPr>
          <p:cNvPr id="279" name="Shape 279"/>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PowToon</a:t>
            </a:r>
          </a:p>
        </p:txBody>
      </p:sp>
      <p:sp>
        <p:nvSpPr>
          <p:cNvPr id="280" name="Shape 280"/>
          <p:cNvSpPr txBox="1"/>
          <p:nvPr/>
        </p:nvSpPr>
        <p:spPr>
          <a:xfrm>
            <a:off x="1829650" y="2686900"/>
            <a:ext cx="5775300" cy="1560900"/>
          </a:xfrm>
          <a:prstGeom prst="rect">
            <a:avLst/>
          </a:prstGeom>
          <a:noFill/>
          <a:ln>
            <a:noFill/>
          </a:ln>
        </p:spPr>
        <p:txBody>
          <a:bodyPr lIns="91425" tIns="91425" rIns="91425" bIns="91425" anchor="t" anchorCtr="0">
            <a:noAutofit/>
          </a:bodyPr>
          <a:lstStyle/>
          <a:p>
            <a:pPr lvl="0">
              <a:spcBef>
                <a:spcPts val="0"/>
              </a:spcBef>
              <a:buNone/>
            </a:pPr>
            <a:r>
              <a:rPr lang="en" sz="2400"/>
              <a:t>A Chrome add-on that allow you to easily create an animated video or presentation for FREE --- in just 10 minutes. It’s awesome!</a:t>
            </a:r>
          </a:p>
        </p:txBody>
      </p:sp>
      <p:pic>
        <p:nvPicPr>
          <p:cNvPr id="281" name="Shape 281"/>
          <p:cNvPicPr preferRelativeResize="0"/>
          <p:nvPr/>
        </p:nvPicPr>
        <p:blipFill>
          <a:blip r:embed="rId5">
            <a:alphaModFix/>
          </a:blip>
          <a:stretch>
            <a:fillRect/>
          </a:stretch>
        </p:blipFill>
        <p:spPr>
          <a:xfrm>
            <a:off x="2008775" y="1483825"/>
            <a:ext cx="1202700" cy="1202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Shape 69"/>
          <p:cNvPicPr preferRelativeResize="0"/>
          <p:nvPr/>
        </p:nvPicPr>
        <p:blipFill>
          <a:blip r:embed="rId3">
            <a:alphaModFix/>
          </a:blip>
          <a:stretch>
            <a:fillRect/>
          </a:stretch>
        </p:blipFill>
        <p:spPr>
          <a:xfrm>
            <a:off x="0" y="26"/>
            <a:ext cx="9144025" cy="5143500"/>
          </a:xfrm>
          <a:prstGeom prst="rect">
            <a:avLst/>
          </a:prstGeom>
          <a:noFill/>
          <a:ln>
            <a:noFill/>
          </a:ln>
        </p:spPr>
      </p:pic>
      <p:sp>
        <p:nvSpPr>
          <p:cNvPr id="70" name="Shape 70"/>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a:spcBef>
                <a:spcPts val="0"/>
              </a:spcBef>
              <a:buNone/>
            </a:pPr>
            <a:r>
              <a:rPr lang="en" sz="3600" b="1" u="sng">
                <a:solidFill>
                  <a:schemeClr val="hlink"/>
                </a:solidFill>
                <a:hlinkClick r:id="rId4"/>
              </a:rPr>
              <a:t>Canva</a:t>
            </a:r>
          </a:p>
        </p:txBody>
      </p:sp>
      <p:sp>
        <p:nvSpPr>
          <p:cNvPr id="71" name="Shape 71"/>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a:spcBef>
                <a:spcPts val="0"/>
              </a:spcBef>
              <a:buNone/>
            </a:pPr>
            <a:r>
              <a:rPr lang="en" sz="2400"/>
              <a:t>A great tool to use for creating pictograms and infographics. Create professional looking visuals with only a few clicks. Accounts are FREE!</a:t>
            </a:r>
          </a:p>
        </p:txBody>
      </p:sp>
      <p:pic>
        <p:nvPicPr>
          <p:cNvPr id="72" name="Shape 72"/>
          <p:cNvPicPr preferRelativeResize="0"/>
          <p:nvPr/>
        </p:nvPicPr>
        <p:blipFill>
          <a:blip r:embed="rId5">
            <a:alphaModFix/>
          </a:blip>
          <a:stretch>
            <a:fillRect/>
          </a:stretch>
        </p:blipFill>
        <p:spPr>
          <a:xfrm>
            <a:off x="2429024" y="1491214"/>
            <a:ext cx="1187925" cy="11879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pic>
        <p:nvPicPr>
          <p:cNvPr id="286" name="Shape 286"/>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87" name="Shape 287"/>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Kahoot</a:t>
            </a:r>
          </a:p>
        </p:txBody>
      </p:sp>
      <p:sp>
        <p:nvSpPr>
          <p:cNvPr id="288" name="Shape 288"/>
          <p:cNvSpPr txBox="1"/>
          <p:nvPr/>
        </p:nvSpPr>
        <p:spPr>
          <a:xfrm>
            <a:off x="1905475" y="2691800"/>
            <a:ext cx="5333100" cy="1883100"/>
          </a:xfrm>
          <a:prstGeom prst="rect">
            <a:avLst/>
          </a:prstGeom>
          <a:noFill/>
          <a:ln>
            <a:noFill/>
          </a:ln>
        </p:spPr>
        <p:txBody>
          <a:bodyPr lIns="91425" tIns="91425" rIns="91425" bIns="91425" anchor="t" anchorCtr="0">
            <a:noAutofit/>
          </a:bodyPr>
          <a:lstStyle/>
          <a:p>
            <a:pPr lvl="0" algn="ctr" rtl="0">
              <a:spcBef>
                <a:spcPts val="0"/>
              </a:spcBef>
              <a:buNone/>
            </a:pPr>
            <a:r>
              <a:rPr lang="en" sz="2400"/>
              <a:t>A FREE online quiz system that allows people to join with ANY device. Participants compete for points. A really fun application for reviewing information!</a:t>
            </a:r>
          </a:p>
        </p:txBody>
      </p:sp>
      <p:pic>
        <p:nvPicPr>
          <p:cNvPr id="289" name="Shape 289"/>
          <p:cNvPicPr preferRelativeResize="0"/>
          <p:nvPr/>
        </p:nvPicPr>
        <p:blipFill>
          <a:blip r:embed="rId5">
            <a:alphaModFix/>
          </a:blip>
          <a:stretch>
            <a:fillRect/>
          </a:stretch>
        </p:blipFill>
        <p:spPr>
          <a:xfrm>
            <a:off x="2299325" y="1522450"/>
            <a:ext cx="1125450" cy="112545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pic>
        <p:nvPicPr>
          <p:cNvPr id="294" name="Shape 294"/>
          <p:cNvPicPr preferRelativeResize="0"/>
          <p:nvPr/>
        </p:nvPicPr>
        <p:blipFill>
          <a:blip r:embed="rId3">
            <a:alphaModFix/>
          </a:blip>
          <a:stretch>
            <a:fillRect/>
          </a:stretch>
        </p:blipFill>
        <p:spPr>
          <a:xfrm>
            <a:off x="12" y="1"/>
            <a:ext cx="9144025" cy="5143500"/>
          </a:xfrm>
          <a:prstGeom prst="rect">
            <a:avLst/>
          </a:prstGeom>
          <a:noFill/>
          <a:ln>
            <a:noFill/>
          </a:ln>
        </p:spPr>
      </p:pic>
      <p:sp>
        <p:nvSpPr>
          <p:cNvPr id="295" name="Shape 29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Kahoot</a:t>
            </a:r>
          </a:p>
        </p:txBody>
      </p:sp>
      <p:sp>
        <p:nvSpPr>
          <p:cNvPr id="296" name="Shape 296"/>
          <p:cNvSpPr txBox="1"/>
          <p:nvPr/>
        </p:nvSpPr>
        <p:spPr>
          <a:xfrm>
            <a:off x="1905475" y="2691800"/>
            <a:ext cx="5333100" cy="1883100"/>
          </a:xfrm>
          <a:prstGeom prst="rect">
            <a:avLst/>
          </a:prstGeom>
          <a:noFill/>
          <a:ln>
            <a:noFill/>
          </a:ln>
        </p:spPr>
        <p:txBody>
          <a:bodyPr lIns="91425" tIns="91425" rIns="91425" bIns="91425" anchor="t" anchorCtr="0">
            <a:noAutofit/>
          </a:bodyPr>
          <a:lstStyle/>
          <a:p>
            <a:pPr lvl="0" algn="ctr" rtl="0">
              <a:spcBef>
                <a:spcPts val="0"/>
              </a:spcBef>
              <a:buNone/>
            </a:pPr>
            <a:r>
              <a:rPr lang="en" sz="2400"/>
              <a:t>Quiz Time!</a:t>
            </a:r>
          </a:p>
          <a:p>
            <a:pPr lvl="0" algn="ctr" rtl="0">
              <a:spcBef>
                <a:spcPts val="0"/>
              </a:spcBef>
              <a:buNone/>
            </a:pPr>
            <a:endParaRPr sz="2400"/>
          </a:p>
        </p:txBody>
      </p:sp>
      <p:pic>
        <p:nvPicPr>
          <p:cNvPr id="297" name="Shape 297"/>
          <p:cNvPicPr preferRelativeResize="0"/>
          <p:nvPr/>
        </p:nvPicPr>
        <p:blipFill>
          <a:blip r:embed="rId5">
            <a:alphaModFix/>
          </a:blip>
          <a:stretch>
            <a:fillRect/>
          </a:stretch>
        </p:blipFill>
        <p:spPr>
          <a:xfrm>
            <a:off x="2299325" y="1522450"/>
            <a:ext cx="1125450" cy="112545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 search countdown timer</a:t>
            </a:r>
          </a:p>
        </p:txBody>
      </p:sp>
    </p:spTree>
    <p:extLst>
      <p:ext uri="{BB962C8B-B14F-4D97-AF65-F5344CB8AC3E}">
        <p14:creationId xmlns:p14="http://schemas.microsoft.com/office/powerpoint/2010/main" val="3362360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pic>
        <p:nvPicPr>
          <p:cNvPr id="302" name="Shape 302"/>
          <p:cNvPicPr preferRelativeResize="0"/>
          <p:nvPr/>
        </p:nvPicPr>
        <p:blipFill>
          <a:blip r:embed="rId3">
            <a:alphaModFix/>
          </a:blip>
          <a:stretch>
            <a:fillRect/>
          </a:stretch>
        </p:blipFill>
        <p:spPr>
          <a:xfrm>
            <a:off x="0" y="1"/>
            <a:ext cx="9144025" cy="5143500"/>
          </a:xfrm>
          <a:prstGeom prst="rect">
            <a:avLst/>
          </a:prstGeom>
          <a:noFill/>
          <a:ln>
            <a:noFill/>
          </a:ln>
        </p:spPr>
      </p:pic>
      <p:sp>
        <p:nvSpPr>
          <p:cNvPr id="303" name="Shape 30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Clr>
                <a:schemeClr val="dk1"/>
              </a:buClr>
              <a:buSzPct val="32352"/>
              <a:buFont typeface="Arial"/>
              <a:buNone/>
            </a:pPr>
            <a:r>
              <a:rPr lang="en" sz="3400" b="1">
                <a:solidFill>
                  <a:schemeClr val="dk1"/>
                </a:solidFill>
              </a:rPr>
              <a:t>Questions?</a:t>
            </a:r>
          </a:p>
        </p:txBody>
      </p:sp>
      <p:sp>
        <p:nvSpPr>
          <p:cNvPr id="304" name="Shape 304"/>
          <p:cNvSpPr txBox="1"/>
          <p:nvPr/>
        </p:nvSpPr>
        <p:spPr>
          <a:xfrm>
            <a:off x="1829650" y="2686900"/>
            <a:ext cx="5775300" cy="1560900"/>
          </a:xfrm>
          <a:prstGeom prst="rect">
            <a:avLst/>
          </a:prstGeom>
          <a:noFill/>
          <a:ln>
            <a:noFill/>
          </a:ln>
        </p:spPr>
        <p:txBody>
          <a:bodyPr lIns="91425" tIns="91425" rIns="91425" bIns="91425" anchor="t" anchorCtr="0">
            <a:noAutofit/>
          </a:bodyPr>
          <a:lstStyle/>
          <a:p>
            <a:pPr lvl="0" algn="ctr">
              <a:spcBef>
                <a:spcPts val="0"/>
              </a:spcBef>
              <a:buNone/>
            </a:pPr>
            <a:r>
              <a:rPr lang="en" sz="2400"/>
              <a:t>Shelley Smallwood</a:t>
            </a:r>
          </a:p>
          <a:p>
            <a:pPr lvl="0" algn="ctr">
              <a:spcBef>
                <a:spcPts val="0"/>
              </a:spcBef>
              <a:buNone/>
            </a:pPr>
            <a:r>
              <a:rPr lang="en" sz="2400"/>
              <a:t>Contact me at </a:t>
            </a:r>
            <a:r>
              <a:rPr lang="en" sz="2400" u="sng">
                <a:solidFill>
                  <a:schemeClr val="hlink"/>
                </a:solidFill>
                <a:hlinkClick r:id="rId4"/>
              </a:rPr>
              <a:t>ssmallwood@yisd.net</a:t>
            </a:r>
          </a:p>
          <a:p>
            <a:pPr lvl="0" rtl="0">
              <a:spcBef>
                <a:spcPts val="0"/>
              </a:spcBef>
              <a:buNone/>
            </a:pPr>
            <a:endParaRPr sz="2400"/>
          </a:p>
        </p:txBody>
      </p:sp>
      <p:pic>
        <p:nvPicPr>
          <p:cNvPr id="305" name="Shape 305"/>
          <p:cNvPicPr preferRelativeResize="0"/>
          <p:nvPr/>
        </p:nvPicPr>
        <p:blipFill>
          <a:blip r:embed="rId5">
            <a:alphaModFix/>
          </a:blip>
          <a:stretch>
            <a:fillRect/>
          </a:stretch>
        </p:blipFill>
        <p:spPr>
          <a:xfrm>
            <a:off x="1539025" y="1252025"/>
            <a:ext cx="1666299" cy="16662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Shape 77"/>
          <p:cNvPicPr preferRelativeResize="0"/>
          <p:nvPr/>
        </p:nvPicPr>
        <p:blipFill>
          <a:blip r:embed="rId3">
            <a:alphaModFix/>
          </a:blip>
          <a:stretch>
            <a:fillRect/>
          </a:stretch>
        </p:blipFill>
        <p:spPr>
          <a:xfrm>
            <a:off x="0" y="26"/>
            <a:ext cx="9144025" cy="5143500"/>
          </a:xfrm>
          <a:prstGeom prst="rect">
            <a:avLst/>
          </a:prstGeom>
          <a:noFill/>
          <a:ln>
            <a:noFill/>
          </a:ln>
        </p:spPr>
      </p:pic>
      <p:sp>
        <p:nvSpPr>
          <p:cNvPr id="78" name="Shape 78"/>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AdBlock</a:t>
            </a:r>
          </a:p>
        </p:txBody>
      </p:sp>
      <p:sp>
        <p:nvSpPr>
          <p:cNvPr id="79" name="Shape 79"/>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An extension from the Chrome Web Store that will block the ads appearing in YouTube!</a:t>
            </a:r>
          </a:p>
        </p:txBody>
      </p:sp>
      <p:pic>
        <p:nvPicPr>
          <p:cNvPr id="80" name="Shape 80"/>
          <p:cNvPicPr preferRelativeResize="0"/>
          <p:nvPr/>
        </p:nvPicPr>
        <p:blipFill>
          <a:blip r:embed="rId5">
            <a:alphaModFix/>
          </a:blip>
          <a:stretch>
            <a:fillRect/>
          </a:stretch>
        </p:blipFill>
        <p:spPr>
          <a:xfrm>
            <a:off x="2031850" y="1423636"/>
            <a:ext cx="1323074" cy="13230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Shape 85"/>
          <p:cNvPicPr preferRelativeResize="0"/>
          <p:nvPr/>
        </p:nvPicPr>
        <p:blipFill>
          <a:blip r:embed="rId3">
            <a:alphaModFix/>
          </a:blip>
          <a:stretch>
            <a:fillRect/>
          </a:stretch>
        </p:blipFill>
        <p:spPr>
          <a:xfrm>
            <a:off x="12" y="1"/>
            <a:ext cx="9144025" cy="5143500"/>
          </a:xfrm>
          <a:prstGeom prst="rect">
            <a:avLst/>
          </a:prstGeom>
          <a:noFill/>
          <a:ln>
            <a:noFill/>
          </a:ln>
        </p:spPr>
      </p:pic>
      <p:sp>
        <p:nvSpPr>
          <p:cNvPr id="86" name="Shape 86"/>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Google Translate</a:t>
            </a:r>
          </a:p>
        </p:txBody>
      </p:sp>
      <p:sp>
        <p:nvSpPr>
          <p:cNvPr id="87" name="Shape 87"/>
          <p:cNvSpPr txBox="1"/>
          <p:nvPr/>
        </p:nvSpPr>
        <p:spPr>
          <a:xfrm>
            <a:off x="1905475" y="2578075"/>
            <a:ext cx="5333100" cy="1188600"/>
          </a:xfrm>
          <a:prstGeom prst="rect">
            <a:avLst/>
          </a:prstGeom>
          <a:noFill/>
          <a:ln>
            <a:noFill/>
          </a:ln>
        </p:spPr>
        <p:txBody>
          <a:bodyPr lIns="91425" tIns="91425" rIns="91425" bIns="91425" anchor="t" anchorCtr="0">
            <a:noAutofit/>
          </a:bodyPr>
          <a:lstStyle/>
          <a:p>
            <a:pPr lvl="0" algn="ctr" rtl="0">
              <a:spcBef>
                <a:spcPts val="0"/>
              </a:spcBef>
              <a:buNone/>
            </a:pPr>
            <a:r>
              <a:rPr lang="en" sz="2400"/>
              <a:t>This app will help second language learners join the conversation! Hundreds of languages included.</a:t>
            </a:r>
          </a:p>
        </p:txBody>
      </p:sp>
      <p:pic>
        <p:nvPicPr>
          <p:cNvPr id="88" name="Shape 88"/>
          <p:cNvPicPr preferRelativeResize="0"/>
          <p:nvPr/>
        </p:nvPicPr>
        <p:blipFill>
          <a:blip r:embed="rId5">
            <a:alphaModFix/>
          </a:blip>
          <a:stretch>
            <a:fillRect/>
          </a:stretch>
        </p:blipFill>
        <p:spPr>
          <a:xfrm>
            <a:off x="1476100" y="1621298"/>
            <a:ext cx="927774" cy="927774"/>
          </a:xfrm>
          <a:prstGeom prst="rect">
            <a:avLst/>
          </a:prstGeom>
          <a:noFill/>
          <a:ln>
            <a:noFill/>
          </a:ln>
        </p:spPr>
      </p:pic>
      <p:sp>
        <p:nvSpPr>
          <p:cNvPr id="89" name="Shape 89"/>
          <p:cNvSpPr txBox="1"/>
          <p:nvPr/>
        </p:nvSpPr>
        <p:spPr>
          <a:xfrm>
            <a:off x="1176325" y="4174775"/>
            <a:ext cx="7046400" cy="472800"/>
          </a:xfrm>
          <a:prstGeom prst="rect">
            <a:avLst/>
          </a:prstGeom>
          <a:noFill/>
          <a:ln>
            <a:noFill/>
          </a:ln>
        </p:spPr>
        <p:txBody>
          <a:bodyPr lIns="91425" tIns="91425" rIns="91425" bIns="91425" anchor="t" anchorCtr="0">
            <a:noAutofit/>
          </a:bodyPr>
          <a:lstStyle/>
          <a:p>
            <a:pPr lvl="0" algn="ctr">
              <a:spcBef>
                <a:spcPts val="0"/>
              </a:spcBef>
              <a:buNone/>
            </a:pPr>
            <a:r>
              <a:rPr lang="en"/>
              <a:t>Let’s try it! Download the app to your SmartPhone or go to the link above.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Shape 94"/>
          <p:cNvPicPr preferRelativeResize="0"/>
          <p:nvPr/>
        </p:nvPicPr>
        <p:blipFill>
          <a:blip r:embed="rId3">
            <a:alphaModFix/>
          </a:blip>
          <a:stretch>
            <a:fillRect/>
          </a:stretch>
        </p:blipFill>
        <p:spPr>
          <a:xfrm>
            <a:off x="0" y="26"/>
            <a:ext cx="9144025" cy="5143500"/>
          </a:xfrm>
          <a:prstGeom prst="rect">
            <a:avLst/>
          </a:prstGeom>
          <a:noFill/>
          <a:ln>
            <a:noFill/>
          </a:ln>
        </p:spPr>
      </p:pic>
      <p:sp>
        <p:nvSpPr>
          <p:cNvPr id="95" name="Shape 95"/>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Grammarly</a:t>
            </a:r>
          </a:p>
        </p:txBody>
      </p:sp>
      <p:sp>
        <p:nvSpPr>
          <p:cNvPr id="96" name="Shape 96"/>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Is a FREE Chrome extension from the Web Store that checks grammar and spelling.</a:t>
            </a:r>
          </a:p>
        </p:txBody>
      </p:sp>
      <p:pic>
        <p:nvPicPr>
          <p:cNvPr id="97" name="Shape 97"/>
          <p:cNvPicPr preferRelativeResize="0"/>
          <p:nvPr/>
        </p:nvPicPr>
        <p:blipFill>
          <a:blip r:embed="rId5">
            <a:alphaModFix/>
          </a:blip>
          <a:stretch>
            <a:fillRect/>
          </a:stretch>
        </p:blipFill>
        <p:spPr>
          <a:xfrm>
            <a:off x="2069775" y="1485073"/>
            <a:ext cx="1200225" cy="1200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03" name="Shape 103"/>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SnapVerter</a:t>
            </a:r>
          </a:p>
        </p:txBody>
      </p:sp>
      <p:pic>
        <p:nvPicPr>
          <p:cNvPr id="104" name="Shape 104"/>
          <p:cNvPicPr preferRelativeResize="0"/>
          <p:nvPr/>
        </p:nvPicPr>
        <p:blipFill>
          <a:blip r:embed="rId5">
            <a:alphaModFix/>
          </a:blip>
          <a:stretch>
            <a:fillRect/>
          </a:stretch>
        </p:blipFill>
        <p:spPr>
          <a:xfrm>
            <a:off x="2073224" y="1551350"/>
            <a:ext cx="1067625" cy="1067625"/>
          </a:xfrm>
          <a:prstGeom prst="rect">
            <a:avLst/>
          </a:prstGeom>
          <a:noFill/>
          <a:ln>
            <a:noFill/>
          </a:ln>
        </p:spPr>
      </p:pic>
      <p:sp>
        <p:nvSpPr>
          <p:cNvPr id="105" name="Shape 105"/>
          <p:cNvSpPr txBox="1"/>
          <p:nvPr/>
        </p:nvSpPr>
        <p:spPr>
          <a:xfrm>
            <a:off x="1539025" y="2750875"/>
            <a:ext cx="6218400" cy="1944900"/>
          </a:xfrm>
          <a:prstGeom prst="rect">
            <a:avLst/>
          </a:prstGeom>
          <a:noFill/>
          <a:ln>
            <a:noFill/>
          </a:ln>
        </p:spPr>
        <p:txBody>
          <a:bodyPr lIns="91425" tIns="91425" rIns="91425" bIns="91425" anchor="t" anchorCtr="0">
            <a:noAutofit/>
          </a:bodyPr>
          <a:lstStyle/>
          <a:p>
            <a:pPr lvl="0" algn="ctr">
              <a:spcBef>
                <a:spcPts val="0"/>
              </a:spcBef>
              <a:buNone/>
            </a:pPr>
            <a:r>
              <a:rPr lang="en" sz="2400"/>
              <a:t>Quickly transform classroom papers, images and Bookshare eBooks into accessible, Google Drive friendly files. Make every single word in your classroom accessible for every student. Add-on to </a:t>
            </a:r>
            <a:r>
              <a:rPr lang="en" sz="2400" i="1"/>
              <a:t>ReadWrite</a:t>
            </a:r>
            <a:r>
              <a:rPr lang="en" sz="24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11" name="Shape 111"/>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VideoNot.es</a:t>
            </a:r>
          </a:p>
        </p:txBody>
      </p:sp>
      <p:sp>
        <p:nvSpPr>
          <p:cNvPr id="112" name="Shape 112"/>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Allows individuals to take notes while watching videos. Works with many video hosting sites, including YouTube and Khan Academy! FREE!</a:t>
            </a:r>
          </a:p>
        </p:txBody>
      </p:sp>
      <p:pic>
        <p:nvPicPr>
          <p:cNvPr id="113" name="Shape 113"/>
          <p:cNvPicPr preferRelativeResize="0"/>
          <p:nvPr/>
        </p:nvPicPr>
        <p:blipFill>
          <a:blip r:embed="rId5">
            <a:alphaModFix/>
          </a:blip>
          <a:stretch>
            <a:fillRect/>
          </a:stretch>
        </p:blipFill>
        <p:spPr>
          <a:xfrm>
            <a:off x="1741250" y="1594312"/>
            <a:ext cx="1291997" cy="9817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Shape 118"/>
          <p:cNvPicPr preferRelativeResize="0"/>
          <p:nvPr/>
        </p:nvPicPr>
        <p:blipFill>
          <a:blip r:embed="rId3">
            <a:alphaModFix/>
          </a:blip>
          <a:stretch>
            <a:fillRect/>
          </a:stretch>
        </p:blipFill>
        <p:spPr>
          <a:xfrm>
            <a:off x="0" y="26"/>
            <a:ext cx="9144025" cy="5143500"/>
          </a:xfrm>
          <a:prstGeom prst="rect">
            <a:avLst/>
          </a:prstGeom>
          <a:noFill/>
          <a:ln>
            <a:noFill/>
          </a:ln>
        </p:spPr>
      </p:pic>
      <p:sp>
        <p:nvSpPr>
          <p:cNvPr id="119" name="Shape 119"/>
          <p:cNvSpPr txBox="1"/>
          <p:nvPr/>
        </p:nvSpPr>
        <p:spPr>
          <a:xfrm>
            <a:off x="1539012" y="1680775"/>
            <a:ext cx="6066000" cy="808800"/>
          </a:xfrm>
          <a:prstGeom prst="rect">
            <a:avLst/>
          </a:prstGeom>
          <a:noFill/>
          <a:ln>
            <a:noFill/>
          </a:ln>
        </p:spPr>
        <p:txBody>
          <a:bodyPr lIns="91425" tIns="91425" rIns="91425" bIns="91425" anchor="t" anchorCtr="0">
            <a:noAutofit/>
          </a:bodyPr>
          <a:lstStyle/>
          <a:p>
            <a:pPr lvl="0" algn="ctr" rtl="0">
              <a:spcBef>
                <a:spcPts val="0"/>
              </a:spcBef>
              <a:buNone/>
            </a:pPr>
            <a:r>
              <a:rPr lang="en" sz="3600" b="1" u="sng">
                <a:solidFill>
                  <a:schemeClr val="hlink"/>
                </a:solidFill>
                <a:hlinkClick r:id="rId4"/>
              </a:rPr>
              <a:t>ScreenLeap</a:t>
            </a:r>
          </a:p>
        </p:txBody>
      </p:sp>
      <p:sp>
        <p:nvSpPr>
          <p:cNvPr id="120" name="Shape 120"/>
          <p:cNvSpPr txBox="1"/>
          <p:nvPr/>
        </p:nvSpPr>
        <p:spPr>
          <a:xfrm>
            <a:off x="1905475" y="2691800"/>
            <a:ext cx="5333100" cy="1668300"/>
          </a:xfrm>
          <a:prstGeom prst="rect">
            <a:avLst/>
          </a:prstGeom>
          <a:noFill/>
          <a:ln>
            <a:noFill/>
          </a:ln>
        </p:spPr>
        <p:txBody>
          <a:bodyPr lIns="91425" tIns="91425" rIns="91425" bIns="91425" anchor="t" anchorCtr="0">
            <a:noAutofit/>
          </a:bodyPr>
          <a:lstStyle/>
          <a:p>
            <a:pPr lvl="0" algn="ctr" rtl="0">
              <a:spcBef>
                <a:spcPts val="0"/>
              </a:spcBef>
              <a:buNone/>
            </a:pPr>
            <a:r>
              <a:rPr lang="en" sz="2400"/>
              <a:t>Allows anyone to share their screen with up to 8 people for an hour a day, FREE. Your screen can be shared with anyone in the world!</a:t>
            </a:r>
          </a:p>
        </p:txBody>
      </p:sp>
      <p:pic>
        <p:nvPicPr>
          <p:cNvPr id="121" name="Shape 121"/>
          <p:cNvPicPr preferRelativeResize="0"/>
          <p:nvPr/>
        </p:nvPicPr>
        <p:blipFill>
          <a:blip r:embed="rId5">
            <a:alphaModFix/>
          </a:blip>
          <a:stretch>
            <a:fillRect/>
          </a:stretch>
        </p:blipFill>
        <p:spPr>
          <a:xfrm>
            <a:off x="1905475" y="1531162"/>
            <a:ext cx="1108024" cy="1108024"/>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814</Words>
  <Application>Microsoft Office PowerPoint</Application>
  <PresentationFormat>On-screen Show (16:9)</PresentationFormat>
  <Paragraphs>67</Paragraphs>
  <Slides>33</Slides>
  <Notes>32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33</vt:i4>
      </vt:variant>
    </vt:vector>
  </HeadingPairs>
  <TitlesOfParts>
    <vt:vector size="35" baseType="lpstr">
      <vt:lpstr>Arial</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Google – search countdown timer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Luz De La O</dc:creator>
  <cp:lastModifiedBy>Luz De La O</cp:lastModifiedBy>
  <cp:revision>1</cp:revision>
  <dcterms:modified xsi:type="dcterms:W3CDTF">2016-11-18T21:09:25Z</dcterms:modified>
</cp:coreProperties>
</file>