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4"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123CF1BC-B6BA-4772-95FF-8B79F45A8FEE}">
  <a:tblStyle styleId="{123CF1BC-B6BA-4772-95FF-8B79F45A8FEE}" styleName="Table_0">
    <a:wholeTbl>
      <a:tcTxStyle>
        <a:font>
          <a:latin typeface="Arial"/>
          <a:ea typeface="Arial"/>
          <a:cs typeface="Arial"/>
        </a:font>
        <a:srgbClr val="000000"/>
      </a:tcTxStyle>
      <a:tcStyle>
        <a:tcBdr>
          <a:left>
            <a:ln w="12700" cap="flat" cmpd="sng">
              <a:solidFill>
                <a:srgbClr val="000000"/>
              </a:solidFill>
              <a:prstDash val="solid"/>
              <a:round/>
              <a:headEnd type="none" w="sm" len="sm"/>
              <a:tailEnd type="none" w="sm" len="sm"/>
            </a:ln>
          </a:left>
          <a:right>
            <a:ln w="12700" cap="flat" cmpd="sng">
              <a:solidFill>
                <a:srgbClr val="000000"/>
              </a:solidFill>
              <a:prstDash val="solid"/>
              <a:round/>
              <a:headEnd type="none" w="sm" len="sm"/>
              <a:tailEnd type="none" w="sm" len="sm"/>
            </a:ln>
          </a:right>
          <a:top>
            <a:ln w="12700" cap="flat" cmpd="sng">
              <a:solidFill>
                <a:srgbClr val="000000"/>
              </a:solidFill>
              <a:prstDash val="solid"/>
              <a:round/>
              <a:headEnd type="none" w="sm" len="sm"/>
              <a:tailEnd type="none" w="sm" len="sm"/>
            </a:ln>
          </a:top>
          <a:bottom>
            <a:ln w="12700" cap="flat" cmpd="sng">
              <a:solidFill>
                <a:srgbClr val="000000"/>
              </a:solidFill>
              <a:prstDash val="solid"/>
              <a:round/>
              <a:headEnd type="none" w="sm" len="sm"/>
              <a:tailEnd type="none" w="sm" len="sm"/>
            </a:ln>
          </a:bottom>
          <a:insideH>
            <a:ln w="12700" cap="flat" cmpd="sng">
              <a:solidFill>
                <a:srgbClr val="000000"/>
              </a:solidFill>
              <a:prstDash val="solid"/>
              <a:round/>
              <a:headEnd type="none" w="sm" len="sm"/>
              <a:tailEnd type="none" w="sm" len="sm"/>
            </a:ln>
          </a:insideH>
          <a:insideV>
            <a:ln w="12700"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41" d="100"/>
          <a:sy n="141" d="100"/>
        </p:scale>
        <p:origin x="666" y="114"/>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188" y="685800"/>
            <a:ext cx="60963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extLst>
      <p:ext uri="{BB962C8B-B14F-4D97-AF65-F5344CB8AC3E}">
        <p14:creationId xmlns:p14="http://schemas.microsoft.com/office/powerpoint/2010/main" val="3670036921"/>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
        <p:cNvGrpSpPr/>
        <p:nvPr/>
      </p:nvGrpSpPr>
      <p:grpSpPr>
        <a:xfrm>
          <a:off x="0" y="0"/>
          <a:ext cx="0" cy="0"/>
          <a:chOff x="0" y="0"/>
          <a:chExt cx="0" cy="0"/>
        </a:xfrm>
      </p:grpSpPr>
      <p:sp>
        <p:nvSpPr>
          <p:cNvPr id="31" name="Shape 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32" name="Shape 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161944897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6443001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Shape 12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3" name="Shape 123"/>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48489714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Shape 13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2" name="Shape 13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5656095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9"/>
        <p:cNvGrpSpPr/>
        <p:nvPr/>
      </p:nvGrpSpPr>
      <p:grpSpPr>
        <a:xfrm>
          <a:off x="0" y="0"/>
          <a:ext cx="0" cy="0"/>
          <a:chOff x="0" y="0"/>
          <a:chExt cx="0" cy="0"/>
        </a:xfrm>
      </p:grpSpPr>
      <p:sp>
        <p:nvSpPr>
          <p:cNvPr id="140" name="Shape 14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1" name="Shape 14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230134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0"/>
        <p:cNvGrpSpPr/>
        <p:nvPr/>
      </p:nvGrpSpPr>
      <p:grpSpPr>
        <a:xfrm>
          <a:off x="0" y="0"/>
          <a:ext cx="0" cy="0"/>
          <a:chOff x="0" y="0"/>
          <a:chExt cx="0" cy="0"/>
        </a:xfrm>
      </p:grpSpPr>
      <p:sp>
        <p:nvSpPr>
          <p:cNvPr id="41" name="Shape 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42" name="Shape 4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endParaRPr/>
          </a:p>
        </p:txBody>
      </p:sp>
    </p:spTree>
    <p:extLst>
      <p:ext uri="{BB962C8B-B14F-4D97-AF65-F5344CB8AC3E}">
        <p14:creationId xmlns:p14="http://schemas.microsoft.com/office/powerpoint/2010/main" val="5323315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9"/>
        <p:cNvGrpSpPr/>
        <p:nvPr/>
      </p:nvGrpSpPr>
      <p:grpSpPr>
        <a:xfrm>
          <a:off x="0" y="0"/>
          <a:ext cx="0" cy="0"/>
          <a:chOff x="0" y="0"/>
          <a:chExt cx="0" cy="0"/>
        </a:xfrm>
      </p:grpSpPr>
      <p:sp>
        <p:nvSpPr>
          <p:cNvPr id="50" name="Shape 50"/>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1" name="Shape 51"/>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41833121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0" name="Shape 60"/>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24716361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7"/>
        <p:cNvGrpSpPr/>
        <p:nvPr/>
      </p:nvGrpSpPr>
      <p:grpSpPr>
        <a:xfrm>
          <a:off x="0" y="0"/>
          <a:ext cx="0" cy="0"/>
          <a:chOff x="0" y="0"/>
          <a:chExt cx="0" cy="0"/>
        </a:xfrm>
      </p:grpSpPr>
      <p:sp>
        <p:nvSpPr>
          <p:cNvPr id="68" name="Shape 68"/>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9" name="Shape 69"/>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13801869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r>
              <a:rPr lang="en"/>
              <a:t>Prices updated 2/9/17</a:t>
            </a:r>
            <a:endParaRPr/>
          </a:p>
        </p:txBody>
      </p:sp>
    </p:spTree>
    <p:extLst>
      <p:ext uri="{BB962C8B-B14F-4D97-AF65-F5344CB8AC3E}">
        <p14:creationId xmlns:p14="http://schemas.microsoft.com/office/powerpoint/2010/main" val="14600620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Shape 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7" name="Shape 87"/>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2429541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6" name="Shape 96"/>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3029849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Shape 104"/>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5" name="Shape 105"/>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504524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685800" y="1583342"/>
            <a:ext cx="7772400" cy="1159856"/>
          </a:xfrm>
          <a:prstGeom prst="rect">
            <a:avLst/>
          </a:prstGeom>
        </p:spPr>
        <p:txBody>
          <a:bodyPr spcFirstLastPara="1" wrap="square" lIns="91425" tIns="91425" rIns="91425" bIns="91425" anchor="b" anchorCtr="0"/>
          <a:lstStyle>
            <a:lvl1pPr lvl="0" algn="ctr">
              <a:spcBef>
                <a:spcPts val="0"/>
              </a:spcBef>
              <a:spcAft>
                <a:spcPts val="0"/>
              </a:spcAft>
              <a:buSzPts val="4800"/>
              <a:buNone/>
              <a:defRPr sz="4800"/>
            </a:lvl1pPr>
            <a:lvl2pPr lvl="1" algn="ctr">
              <a:spcBef>
                <a:spcPts val="0"/>
              </a:spcBef>
              <a:spcAft>
                <a:spcPts val="0"/>
              </a:spcAft>
              <a:buSzPts val="4800"/>
              <a:buNone/>
              <a:defRPr sz="4800"/>
            </a:lvl2pPr>
            <a:lvl3pPr lvl="2" algn="ctr">
              <a:spcBef>
                <a:spcPts val="0"/>
              </a:spcBef>
              <a:spcAft>
                <a:spcPts val="0"/>
              </a:spcAft>
              <a:buSzPts val="4800"/>
              <a:buNone/>
              <a:defRPr sz="4800"/>
            </a:lvl3pPr>
            <a:lvl4pPr lvl="3" algn="ctr">
              <a:spcBef>
                <a:spcPts val="0"/>
              </a:spcBef>
              <a:spcAft>
                <a:spcPts val="0"/>
              </a:spcAft>
              <a:buSzPts val="4800"/>
              <a:buNone/>
              <a:defRPr sz="4800"/>
            </a:lvl4pPr>
            <a:lvl5pPr lvl="4" algn="ctr">
              <a:spcBef>
                <a:spcPts val="0"/>
              </a:spcBef>
              <a:spcAft>
                <a:spcPts val="0"/>
              </a:spcAft>
              <a:buSzPts val="4800"/>
              <a:buNone/>
              <a:defRPr sz="4800"/>
            </a:lvl5pPr>
            <a:lvl6pPr lvl="5" algn="ctr">
              <a:spcBef>
                <a:spcPts val="0"/>
              </a:spcBef>
              <a:spcAft>
                <a:spcPts val="0"/>
              </a:spcAft>
              <a:buSzPts val="4800"/>
              <a:buNone/>
              <a:defRPr sz="4800"/>
            </a:lvl6pPr>
            <a:lvl7pPr lvl="6" algn="ctr">
              <a:spcBef>
                <a:spcPts val="0"/>
              </a:spcBef>
              <a:spcAft>
                <a:spcPts val="0"/>
              </a:spcAft>
              <a:buSzPts val="4800"/>
              <a:buNone/>
              <a:defRPr sz="4800"/>
            </a:lvl7pPr>
            <a:lvl8pPr lvl="7" algn="ctr">
              <a:spcBef>
                <a:spcPts val="0"/>
              </a:spcBef>
              <a:spcAft>
                <a:spcPts val="0"/>
              </a:spcAft>
              <a:buSzPts val="4800"/>
              <a:buNone/>
              <a:defRPr sz="4800"/>
            </a:lvl8pPr>
            <a:lvl9pPr lvl="8" algn="ctr">
              <a:spcBef>
                <a:spcPts val="0"/>
              </a:spcBef>
              <a:spcAft>
                <a:spcPts val="0"/>
              </a:spcAft>
              <a:buSzPts val="4800"/>
              <a:buNone/>
              <a:defRPr sz="4800"/>
            </a:lvl9pPr>
          </a:lstStyle>
          <a:p>
            <a:endParaRPr/>
          </a:p>
        </p:txBody>
      </p:sp>
      <p:sp>
        <p:nvSpPr>
          <p:cNvPr id="11" name="Shape 11"/>
          <p:cNvSpPr txBox="1">
            <a:spLocks noGrp="1"/>
          </p:cNvSpPr>
          <p:nvPr>
            <p:ph type="subTitle" idx="1"/>
          </p:nvPr>
        </p:nvSpPr>
        <p:spPr>
          <a:xfrm>
            <a:off x="685800" y="2840054"/>
            <a:ext cx="7772400" cy="784738"/>
          </a:xfrm>
          <a:prstGeom prst="rect">
            <a:avLst/>
          </a:prstGeom>
        </p:spPr>
        <p:txBody>
          <a:bodyPr spcFirstLastPara="1" wrap="square" lIns="91425" tIns="91425" rIns="91425" bIns="91425" anchor="t" anchorCtr="0"/>
          <a:lstStyle>
            <a:lvl1pPr lvl="0" algn="ctr">
              <a:spcBef>
                <a:spcPts val="0"/>
              </a:spcBef>
              <a:spcAft>
                <a:spcPts val="0"/>
              </a:spcAft>
              <a:buClr>
                <a:schemeClr val="dk2"/>
              </a:buClr>
              <a:buSzPts val="3000"/>
              <a:buNone/>
              <a:defRPr>
                <a:solidFill>
                  <a:schemeClr val="dk2"/>
                </a:solidFill>
              </a:defRPr>
            </a:lvl1pPr>
            <a:lvl2pPr lvl="1" algn="ctr">
              <a:spcBef>
                <a:spcPts val="0"/>
              </a:spcBef>
              <a:spcAft>
                <a:spcPts val="0"/>
              </a:spcAft>
              <a:buClr>
                <a:schemeClr val="dk2"/>
              </a:buClr>
              <a:buSzPts val="3000"/>
              <a:buNone/>
              <a:defRPr sz="3000">
                <a:solidFill>
                  <a:schemeClr val="dk2"/>
                </a:solidFill>
              </a:defRPr>
            </a:lvl2pPr>
            <a:lvl3pPr lvl="2" algn="ctr">
              <a:spcBef>
                <a:spcPts val="0"/>
              </a:spcBef>
              <a:spcAft>
                <a:spcPts val="0"/>
              </a:spcAft>
              <a:buClr>
                <a:schemeClr val="dk2"/>
              </a:buClr>
              <a:buSzPts val="3000"/>
              <a:buNone/>
              <a:defRPr sz="3000">
                <a:solidFill>
                  <a:schemeClr val="dk2"/>
                </a:solidFill>
              </a:defRPr>
            </a:lvl3pPr>
            <a:lvl4pPr lvl="3" algn="ctr">
              <a:spcBef>
                <a:spcPts val="0"/>
              </a:spcBef>
              <a:spcAft>
                <a:spcPts val="0"/>
              </a:spcAft>
              <a:buClr>
                <a:schemeClr val="dk2"/>
              </a:buClr>
              <a:buSzPts val="3000"/>
              <a:buNone/>
              <a:defRPr sz="3000">
                <a:solidFill>
                  <a:schemeClr val="dk2"/>
                </a:solidFill>
              </a:defRPr>
            </a:lvl4pPr>
            <a:lvl5pPr lvl="4" algn="ctr">
              <a:spcBef>
                <a:spcPts val="0"/>
              </a:spcBef>
              <a:spcAft>
                <a:spcPts val="0"/>
              </a:spcAft>
              <a:buClr>
                <a:schemeClr val="dk2"/>
              </a:buClr>
              <a:buSzPts val="3000"/>
              <a:buNone/>
              <a:defRPr sz="3000">
                <a:solidFill>
                  <a:schemeClr val="dk2"/>
                </a:solidFill>
              </a:defRPr>
            </a:lvl5pPr>
            <a:lvl6pPr lvl="5" algn="ctr">
              <a:spcBef>
                <a:spcPts val="0"/>
              </a:spcBef>
              <a:spcAft>
                <a:spcPts val="0"/>
              </a:spcAft>
              <a:buClr>
                <a:schemeClr val="dk2"/>
              </a:buClr>
              <a:buSzPts val="3000"/>
              <a:buNone/>
              <a:defRPr sz="3000">
                <a:solidFill>
                  <a:schemeClr val="dk2"/>
                </a:solidFill>
              </a:defRPr>
            </a:lvl6pPr>
            <a:lvl7pPr lvl="6" algn="ctr">
              <a:spcBef>
                <a:spcPts val="0"/>
              </a:spcBef>
              <a:spcAft>
                <a:spcPts val="0"/>
              </a:spcAft>
              <a:buClr>
                <a:schemeClr val="dk2"/>
              </a:buClr>
              <a:buSzPts val="3000"/>
              <a:buNone/>
              <a:defRPr sz="3000">
                <a:solidFill>
                  <a:schemeClr val="dk2"/>
                </a:solidFill>
              </a:defRPr>
            </a:lvl7pPr>
            <a:lvl8pPr lvl="7" algn="ctr">
              <a:spcBef>
                <a:spcPts val="0"/>
              </a:spcBef>
              <a:spcAft>
                <a:spcPts val="0"/>
              </a:spcAft>
              <a:buClr>
                <a:schemeClr val="dk2"/>
              </a:buClr>
              <a:buSzPts val="3000"/>
              <a:buNone/>
              <a:defRPr sz="3000">
                <a:solidFill>
                  <a:schemeClr val="dk2"/>
                </a:solidFill>
              </a:defRPr>
            </a:lvl8pPr>
            <a:lvl9pPr lvl="8" algn="ctr">
              <a:spcBef>
                <a:spcPts val="0"/>
              </a:spcBef>
              <a:spcAft>
                <a:spcPts val="0"/>
              </a:spcAft>
              <a:buClr>
                <a:schemeClr val="dk2"/>
              </a:buClr>
              <a:buSzPts val="3000"/>
              <a:buNone/>
              <a:defRPr sz="3000">
                <a:solidFill>
                  <a:schemeClr val="dk2"/>
                </a:solidFill>
              </a:defRPr>
            </a:lvl9pPr>
          </a:lstStyle>
          <a:p>
            <a:endParaRPr/>
          </a:p>
        </p:txBody>
      </p:sp>
      <p:sp>
        <p:nvSpPr>
          <p:cNvPr id="12" name="Shape 12"/>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457200" y="205978"/>
            <a:ext cx="8229600" cy="85725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5" name="Shape 15"/>
          <p:cNvSpPr txBox="1">
            <a:spLocks noGrp="1"/>
          </p:cNvSpPr>
          <p:nvPr>
            <p:ph type="body" idx="1"/>
          </p:nvPr>
        </p:nvSpPr>
        <p:spPr>
          <a:xfrm>
            <a:off x="457200" y="1200150"/>
            <a:ext cx="8229600" cy="3725681"/>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16" name="Shape 16"/>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457200" y="205978"/>
            <a:ext cx="8229600" cy="85725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19" name="Shape 19"/>
          <p:cNvSpPr txBox="1">
            <a:spLocks noGrp="1"/>
          </p:cNvSpPr>
          <p:nvPr>
            <p:ph type="body" idx="1"/>
          </p:nvPr>
        </p:nvSpPr>
        <p:spPr>
          <a:xfrm>
            <a:off x="457200" y="1200150"/>
            <a:ext cx="3994526" cy="3725681"/>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0" name="Shape 20"/>
          <p:cNvSpPr txBox="1">
            <a:spLocks noGrp="1"/>
          </p:cNvSpPr>
          <p:nvPr>
            <p:ph type="body" idx="2"/>
          </p:nvPr>
        </p:nvSpPr>
        <p:spPr>
          <a:xfrm>
            <a:off x="4692274" y="1200150"/>
            <a:ext cx="3994526" cy="3725681"/>
          </a:xfrm>
          <a:prstGeom prst="rect">
            <a:avLst/>
          </a:prstGeom>
        </p:spPr>
        <p:txBody>
          <a:bodyPr spcFirstLastPara="1" wrap="square" lIns="91425" tIns="91425" rIns="91425" bIns="91425" anchor="t" anchorCtr="0"/>
          <a:lstStyle>
            <a:lvl1pPr marL="457200" lvl="0" indent="-419100">
              <a:spcBef>
                <a:spcPts val="600"/>
              </a:spcBef>
              <a:spcAft>
                <a:spcPts val="0"/>
              </a:spcAft>
              <a:buSzPts val="30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42900">
              <a:spcBef>
                <a:spcPts val="0"/>
              </a:spcBef>
              <a:spcAft>
                <a:spcPts val="0"/>
              </a:spcAft>
              <a:buSzPts val="1800"/>
              <a:buChar char="●"/>
              <a:defRPr/>
            </a:lvl4pPr>
            <a:lvl5pPr marL="2286000" lvl="4" indent="-342900">
              <a:spcBef>
                <a:spcPts val="0"/>
              </a:spcBef>
              <a:spcAft>
                <a:spcPts val="0"/>
              </a:spcAft>
              <a:buSzPts val="1800"/>
              <a:buChar char="○"/>
              <a:defRPr/>
            </a:lvl5pPr>
            <a:lvl6pPr marL="2743200" lvl="5" indent="-342900">
              <a:spcBef>
                <a:spcPts val="0"/>
              </a:spcBef>
              <a:spcAft>
                <a:spcPts val="0"/>
              </a:spcAft>
              <a:buSzPts val="1800"/>
              <a:buChar char="■"/>
              <a:defRPr/>
            </a:lvl6pPr>
            <a:lvl7pPr marL="3200400" lvl="6" indent="-342900">
              <a:spcBef>
                <a:spcPts val="0"/>
              </a:spcBef>
              <a:spcAft>
                <a:spcPts val="0"/>
              </a:spcAft>
              <a:buSzPts val="1800"/>
              <a:buChar char="●"/>
              <a:defRPr/>
            </a:lvl7pPr>
            <a:lvl8pPr marL="3657600" lvl="7" indent="-342900">
              <a:spcBef>
                <a:spcPts val="0"/>
              </a:spcBef>
              <a:spcAft>
                <a:spcPts val="0"/>
              </a:spcAft>
              <a:buSzPts val="1800"/>
              <a:buChar char="○"/>
              <a:defRPr/>
            </a:lvl8pPr>
            <a:lvl9pPr marL="4114800" lvl="8" indent="-342900">
              <a:spcBef>
                <a:spcPts val="0"/>
              </a:spcBef>
              <a:spcAft>
                <a:spcPts val="0"/>
              </a:spcAft>
              <a:buSzPts val="1800"/>
              <a:buChar char="■"/>
              <a:defRPr/>
            </a:lvl9pPr>
          </a:lstStyle>
          <a:p>
            <a:endParaRPr/>
          </a:p>
        </p:txBody>
      </p:sp>
      <p:sp>
        <p:nvSpPr>
          <p:cNvPr id="21" name="Shape 21"/>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2"/>
        <p:cNvGrpSpPr/>
        <p:nvPr/>
      </p:nvGrpSpPr>
      <p:grpSpPr>
        <a:xfrm>
          <a:off x="0" y="0"/>
          <a:ext cx="0" cy="0"/>
          <a:chOff x="0" y="0"/>
          <a:chExt cx="0" cy="0"/>
        </a:xfrm>
      </p:grpSpPr>
      <p:sp>
        <p:nvSpPr>
          <p:cNvPr id="23" name="Shape 23"/>
          <p:cNvSpPr txBox="1">
            <a:spLocks noGrp="1"/>
          </p:cNvSpPr>
          <p:nvPr>
            <p:ph type="title"/>
          </p:nvPr>
        </p:nvSpPr>
        <p:spPr>
          <a:xfrm>
            <a:off x="457200" y="205978"/>
            <a:ext cx="8229600" cy="857250"/>
          </a:xfrm>
          <a:prstGeom prst="rect">
            <a:avLst/>
          </a:prstGeom>
        </p:spPr>
        <p:txBody>
          <a:bodyPr spcFirstLastPara="1" wrap="square" lIns="91425" tIns="91425" rIns="91425" bIns="91425" anchor="b" anchorCtr="0"/>
          <a:lstStyle>
            <a:lvl1pPr lvl="0">
              <a:spcBef>
                <a:spcPts val="0"/>
              </a:spcBef>
              <a:spcAft>
                <a:spcPts val="0"/>
              </a:spcAft>
              <a:buSzPts val="3600"/>
              <a:buNone/>
              <a:defRPr/>
            </a:lvl1pPr>
            <a:lvl2pPr lvl="1">
              <a:spcBef>
                <a:spcPts val="0"/>
              </a:spcBef>
              <a:spcAft>
                <a:spcPts val="0"/>
              </a:spcAft>
              <a:buSzPts val="3600"/>
              <a:buNone/>
              <a:defRPr/>
            </a:lvl2pPr>
            <a:lvl3pPr lvl="2">
              <a:spcBef>
                <a:spcPts val="0"/>
              </a:spcBef>
              <a:spcAft>
                <a:spcPts val="0"/>
              </a:spcAft>
              <a:buSzPts val="3600"/>
              <a:buNone/>
              <a:defRPr/>
            </a:lvl3pPr>
            <a:lvl4pPr lvl="3">
              <a:spcBef>
                <a:spcPts val="0"/>
              </a:spcBef>
              <a:spcAft>
                <a:spcPts val="0"/>
              </a:spcAft>
              <a:buSzPts val="3600"/>
              <a:buNone/>
              <a:defRPr/>
            </a:lvl4pPr>
            <a:lvl5pPr lvl="4">
              <a:spcBef>
                <a:spcPts val="0"/>
              </a:spcBef>
              <a:spcAft>
                <a:spcPts val="0"/>
              </a:spcAft>
              <a:buSzPts val="3600"/>
              <a:buNone/>
              <a:defRPr/>
            </a:lvl5pPr>
            <a:lvl6pPr lvl="5">
              <a:spcBef>
                <a:spcPts val="0"/>
              </a:spcBef>
              <a:spcAft>
                <a:spcPts val="0"/>
              </a:spcAft>
              <a:buSzPts val="3600"/>
              <a:buNone/>
              <a:defRPr/>
            </a:lvl6pPr>
            <a:lvl7pPr lvl="6">
              <a:spcBef>
                <a:spcPts val="0"/>
              </a:spcBef>
              <a:spcAft>
                <a:spcPts val="0"/>
              </a:spcAft>
              <a:buSzPts val="3600"/>
              <a:buNone/>
              <a:defRPr/>
            </a:lvl7pPr>
            <a:lvl8pPr lvl="7">
              <a:spcBef>
                <a:spcPts val="0"/>
              </a:spcBef>
              <a:spcAft>
                <a:spcPts val="0"/>
              </a:spcAft>
              <a:buSzPts val="3600"/>
              <a:buNone/>
              <a:defRPr/>
            </a:lvl8pPr>
            <a:lvl9pPr lvl="8">
              <a:spcBef>
                <a:spcPts val="0"/>
              </a:spcBef>
              <a:spcAft>
                <a:spcPts val="0"/>
              </a:spcAft>
              <a:buSzPts val="3600"/>
              <a:buNone/>
              <a:defRPr/>
            </a:lvl9pPr>
          </a:lstStyle>
          <a:p>
            <a:endParaRPr/>
          </a:p>
        </p:txBody>
      </p:sp>
      <p:sp>
        <p:nvSpPr>
          <p:cNvPr id="24" name="Shape 2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25"/>
        <p:cNvGrpSpPr/>
        <p:nvPr/>
      </p:nvGrpSpPr>
      <p:grpSpPr>
        <a:xfrm>
          <a:off x="0" y="0"/>
          <a:ext cx="0" cy="0"/>
          <a:chOff x="0" y="0"/>
          <a:chExt cx="0" cy="0"/>
        </a:xfrm>
      </p:grpSpPr>
      <p:sp>
        <p:nvSpPr>
          <p:cNvPr id="26" name="Shape 26"/>
          <p:cNvSpPr txBox="1">
            <a:spLocks noGrp="1"/>
          </p:cNvSpPr>
          <p:nvPr>
            <p:ph type="body" idx="1"/>
          </p:nvPr>
        </p:nvSpPr>
        <p:spPr>
          <a:xfrm>
            <a:off x="457200" y="4406309"/>
            <a:ext cx="8229600" cy="519520"/>
          </a:xfrm>
          <a:prstGeom prst="rect">
            <a:avLst/>
          </a:prstGeom>
        </p:spPr>
        <p:txBody>
          <a:bodyPr spcFirstLastPara="1" wrap="square" lIns="91425" tIns="91425" rIns="91425" bIns="91425" anchor="t" anchorCtr="0"/>
          <a:lstStyle>
            <a:lvl1pPr marL="457200" lvl="0" indent="-228600" algn="ctr">
              <a:spcBef>
                <a:spcPts val="360"/>
              </a:spcBef>
              <a:spcAft>
                <a:spcPts val="0"/>
              </a:spcAft>
              <a:buSzPts val="1800"/>
              <a:buNone/>
              <a:defRPr sz="1800"/>
            </a:lvl1pPr>
          </a:lstStyle>
          <a:p>
            <a:endParaRPr/>
          </a:p>
        </p:txBody>
      </p:sp>
      <p:sp>
        <p:nvSpPr>
          <p:cNvPr id="27" name="Shape 27"/>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28"/>
        <p:cNvGrpSpPr/>
        <p:nvPr/>
      </p:nvGrpSpPr>
      <p:grpSpPr>
        <a:xfrm>
          <a:off x="0" y="0"/>
          <a:ext cx="0" cy="0"/>
          <a:chOff x="0" y="0"/>
          <a:chExt cx="0" cy="0"/>
        </a:xfrm>
      </p:grpSpPr>
      <p:sp>
        <p:nvSpPr>
          <p:cNvPr id="29" name="Shape 29"/>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57200" y="205978"/>
            <a:ext cx="8229600" cy="857250"/>
          </a:xfrm>
          <a:prstGeom prst="rect">
            <a:avLst/>
          </a:prstGeom>
          <a:noFill/>
          <a:ln>
            <a:noFill/>
          </a:ln>
        </p:spPr>
        <p:txBody>
          <a:bodyPr spcFirstLastPara="1" wrap="square" lIns="91425" tIns="91425" rIns="91425" bIns="91425" anchor="b" anchorCtr="0"/>
          <a:lstStyle>
            <a:lvl1pPr lvl="0">
              <a:spcBef>
                <a:spcPts val="0"/>
              </a:spcBef>
              <a:spcAft>
                <a:spcPts val="0"/>
              </a:spcAft>
              <a:buClr>
                <a:schemeClr val="dk1"/>
              </a:buClr>
              <a:buSzPts val="3600"/>
              <a:buNone/>
              <a:defRPr sz="3600" b="1">
                <a:solidFill>
                  <a:schemeClr val="dk1"/>
                </a:solidFill>
              </a:defRPr>
            </a:lvl1pPr>
            <a:lvl2pPr lvl="1">
              <a:spcBef>
                <a:spcPts val="0"/>
              </a:spcBef>
              <a:spcAft>
                <a:spcPts val="0"/>
              </a:spcAft>
              <a:buClr>
                <a:schemeClr val="dk1"/>
              </a:buClr>
              <a:buSzPts val="3600"/>
              <a:buNone/>
              <a:defRPr sz="3600" b="1">
                <a:solidFill>
                  <a:schemeClr val="dk1"/>
                </a:solidFill>
              </a:defRPr>
            </a:lvl2pPr>
            <a:lvl3pPr lvl="2">
              <a:spcBef>
                <a:spcPts val="0"/>
              </a:spcBef>
              <a:spcAft>
                <a:spcPts val="0"/>
              </a:spcAft>
              <a:buClr>
                <a:schemeClr val="dk1"/>
              </a:buClr>
              <a:buSzPts val="3600"/>
              <a:buNone/>
              <a:defRPr sz="3600" b="1">
                <a:solidFill>
                  <a:schemeClr val="dk1"/>
                </a:solidFill>
              </a:defRPr>
            </a:lvl3pPr>
            <a:lvl4pPr lvl="3">
              <a:spcBef>
                <a:spcPts val="0"/>
              </a:spcBef>
              <a:spcAft>
                <a:spcPts val="0"/>
              </a:spcAft>
              <a:buClr>
                <a:schemeClr val="dk1"/>
              </a:buClr>
              <a:buSzPts val="3600"/>
              <a:buNone/>
              <a:defRPr sz="3600" b="1">
                <a:solidFill>
                  <a:schemeClr val="dk1"/>
                </a:solidFill>
              </a:defRPr>
            </a:lvl4pPr>
            <a:lvl5pPr lvl="4">
              <a:spcBef>
                <a:spcPts val="0"/>
              </a:spcBef>
              <a:spcAft>
                <a:spcPts val="0"/>
              </a:spcAft>
              <a:buClr>
                <a:schemeClr val="dk1"/>
              </a:buClr>
              <a:buSzPts val="3600"/>
              <a:buNone/>
              <a:defRPr sz="3600" b="1">
                <a:solidFill>
                  <a:schemeClr val="dk1"/>
                </a:solidFill>
              </a:defRPr>
            </a:lvl5pPr>
            <a:lvl6pPr lvl="5">
              <a:spcBef>
                <a:spcPts val="0"/>
              </a:spcBef>
              <a:spcAft>
                <a:spcPts val="0"/>
              </a:spcAft>
              <a:buClr>
                <a:schemeClr val="dk1"/>
              </a:buClr>
              <a:buSzPts val="3600"/>
              <a:buNone/>
              <a:defRPr sz="3600" b="1">
                <a:solidFill>
                  <a:schemeClr val="dk1"/>
                </a:solidFill>
              </a:defRPr>
            </a:lvl6pPr>
            <a:lvl7pPr lvl="6">
              <a:spcBef>
                <a:spcPts val="0"/>
              </a:spcBef>
              <a:spcAft>
                <a:spcPts val="0"/>
              </a:spcAft>
              <a:buClr>
                <a:schemeClr val="dk1"/>
              </a:buClr>
              <a:buSzPts val="3600"/>
              <a:buNone/>
              <a:defRPr sz="3600" b="1">
                <a:solidFill>
                  <a:schemeClr val="dk1"/>
                </a:solidFill>
              </a:defRPr>
            </a:lvl7pPr>
            <a:lvl8pPr lvl="7">
              <a:spcBef>
                <a:spcPts val="0"/>
              </a:spcBef>
              <a:spcAft>
                <a:spcPts val="0"/>
              </a:spcAft>
              <a:buClr>
                <a:schemeClr val="dk1"/>
              </a:buClr>
              <a:buSzPts val="3600"/>
              <a:buNone/>
              <a:defRPr sz="3600" b="1">
                <a:solidFill>
                  <a:schemeClr val="dk1"/>
                </a:solidFill>
              </a:defRPr>
            </a:lvl8pPr>
            <a:lvl9pPr lvl="8">
              <a:spcBef>
                <a:spcPts val="0"/>
              </a:spcBef>
              <a:spcAft>
                <a:spcPts val="0"/>
              </a:spcAft>
              <a:buClr>
                <a:schemeClr val="dk1"/>
              </a:buClr>
              <a:buSzPts val="3600"/>
              <a:buNone/>
              <a:defRPr sz="3600" b="1">
                <a:solidFill>
                  <a:schemeClr val="dk1"/>
                </a:solidFill>
              </a:defRPr>
            </a:lvl9pPr>
          </a:lstStyle>
          <a:p>
            <a:endParaRPr/>
          </a:p>
        </p:txBody>
      </p:sp>
      <p:sp>
        <p:nvSpPr>
          <p:cNvPr id="7" name="Shape 7"/>
          <p:cNvSpPr txBox="1">
            <a:spLocks noGrp="1"/>
          </p:cNvSpPr>
          <p:nvPr>
            <p:ph type="body" idx="1"/>
          </p:nvPr>
        </p:nvSpPr>
        <p:spPr>
          <a:xfrm>
            <a:off x="457200" y="1200150"/>
            <a:ext cx="8229600" cy="3725681"/>
          </a:xfrm>
          <a:prstGeom prst="rect">
            <a:avLst/>
          </a:prstGeom>
          <a:noFill/>
          <a:ln>
            <a:noFill/>
          </a:ln>
        </p:spPr>
        <p:txBody>
          <a:bodyPr spcFirstLastPara="1" wrap="square" lIns="91425" tIns="91425" rIns="91425" bIns="91425" anchor="t" anchorCtr="0"/>
          <a:lstStyle>
            <a:lvl1pPr marL="457200" lvl="0" indent="-419100">
              <a:spcBef>
                <a:spcPts val="600"/>
              </a:spcBef>
              <a:spcAft>
                <a:spcPts val="0"/>
              </a:spcAft>
              <a:buClr>
                <a:schemeClr val="dk1"/>
              </a:buClr>
              <a:buSzPts val="3000"/>
              <a:buChar char="●"/>
              <a:defRPr sz="3000">
                <a:solidFill>
                  <a:schemeClr val="dk1"/>
                </a:solidFill>
              </a:defRPr>
            </a:lvl1pPr>
            <a:lvl2pPr marL="914400" lvl="1" indent="-381000">
              <a:spcBef>
                <a:spcPts val="0"/>
              </a:spcBef>
              <a:spcAft>
                <a:spcPts val="0"/>
              </a:spcAft>
              <a:buClr>
                <a:schemeClr val="dk1"/>
              </a:buClr>
              <a:buSzPts val="2400"/>
              <a:buChar char="○"/>
              <a:defRPr sz="2400">
                <a:solidFill>
                  <a:schemeClr val="dk1"/>
                </a:solidFill>
              </a:defRPr>
            </a:lvl2pPr>
            <a:lvl3pPr marL="1371600" lvl="2" indent="-381000">
              <a:spcBef>
                <a:spcPts val="0"/>
              </a:spcBef>
              <a:spcAft>
                <a:spcPts val="0"/>
              </a:spcAft>
              <a:buClr>
                <a:schemeClr val="dk1"/>
              </a:buClr>
              <a:buSzPts val="2400"/>
              <a:buChar char="■"/>
              <a:defRPr sz="2400">
                <a:solidFill>
                  <a:schemeClr val="dk1"/>
                </a:solidFill>
              </a:defRPr>
            </a:lvl3pPr>
            <a:lvl4pPr marL="1828800" lvl="3" indent="-342900">
              <a:spcBef>
                <a:spcPts val="0"/>
              </a:spcBef>
              <a:spcAft>
                <a:spcPts val="0"/>
              </a:spcAft>
              <a:buClr>
                <a:schemeClr val="dk1"/>
              </a:buClr>
              <a:buSzPts val="1800"/>
              <a:buChar char="●"/>
              <a:defRPr sz="1800">
                <a:solidFill>
                  <a:schemeClr val="dk1"/>
                </a:solidFill>
              </a:defRPr>
            </a:lvl4pPr>
            <a:lvl5pPr marL="2286000" lvl="4" indent="-342900">
              <a:spcBef>
                <a:spcPts val="0"/>
              </a:spcBef>
              <a:spcAft>
                <a:spcPts val="0"/>
              </a:spcAft>
              <a:buClr>
                <a:schemeClr val="dk1"/>
              </a:buClr>
              <a:buSzPts val="1800"/>
              <a:buChar char="○"/>
              <a:defRPr sz="1800">
                <a:solidFill>
                  <a:schemeClr val="dk1"/>
                </a:solidFill>
              </a:defRPr>
            </a:lvl5pPr>
            <a:lvl6pPr marL="2743200" lvl="5" indent="-342900">
              <a:spcBef>
                <a:spcPts val="0"/>
              </a:spcBef>
              <a:spcAft>
                <a:spcPts val="0"/>
              </a:spcAft>
              <a:buClr>
                <a:schemeClr val="dk1"/>
              </a:buClr>
              <a:buSzPts val="1800"/>
              <a:buChar char="■"/>
              <a:defRPr sz="1800">
                <a:solidFill>
                  <a:schemeClr val="dk1"/>
                </a:solidFill>
              </a:defRPr>
            </a:lvl6pPr>
            <a:lvl7pPr marL="3200400" lvl="6" indent="-342900">
              <a:spcBef>
                <a:spcPts val="0"/>
              </a:spcBef>
              <a:spcAft>
                <a:spcPts val="0"/>
              </a:spcAft>
              <a:buClr>
                <a:schemeClr val="dk1"/>
              </a:buClr>
              <a:buSzPts val="1800"/>
              <a:buChar char="●"/>
              <a:defRPr sz="1800">
                <a:solidFill>
                  <a:schemeClr val="dk1"/>
                </a:solidFill>
              </a:defRPr>
            </a:lvl7pPr>
            <a:lvl8pPr marL="3657600" lvl="7" indent="-342900">
              <a:spcBef>
                <a:spcPts val="0"/>
              </a:spcBef>
              <a:spcAft>
                <a:spcPts val="0"/>
              </a:spcAft>
              <a:buClr>
                <a:schemeClr val="dk1"/>
              </a:buClr>
              <a:buSzPts val="1800"/>
              <a:buChar char="○"/>
              <a:defRPr sz="1800">
                <a:solidFill>
                  <a:schemeClr val="dk1"/>
                </a:solidFill>
              </a:defRPr>
            </a:lvl8pPr>
            <a:lvl9pPr marL="4114800" lvl="8" indent="-342900">
              <a:spcBef>
                <a:spcPts val="0"/>
              </a:spcBef>
              <a:spcAft>
                <a:spcPts val="0"/>
              </a:spcAft>
              <a:buClr>
                <a:schemeClr val="dk1"/>
              </a:buClr>
              <a:buSzPts val="1800"/>
              <a:buChar char="■"/>
              <a:defRPr sz="1800">
                <a:solidFill>
                  <a:schemeClr val="dk1"/>
                </a:solidFill>
              </a:defRPr>
            </a:lvl9pPr>
          </a:lstStyle>
          <a:p>
            <a:endParaRPr/>
          </a:p>
        </p:txBody>
      </p:sp>
      <p:sp>
        <p:nvSpPr>
          <p:cNvPr id="8" name="Shape 8"/>
          <p:cNvSpPr txBox="1">
            <a:spLocks noGrp="1"/>
          </p:cNvSpPr>
          <p:nvPr>
            <p:ph type="sldNum" idx="12"/>
          </p:nvPr>
        </p:nvSpPr>
        <p:spPr>
          <a:xfrm>
            <a:off x="8556784" y="4749851"/>
            <a:ext cx="548700" cy="393600"/>
          </a:xfrm>
          <a:prstGeom prst="rect">
            <a:avLst/>
          </a:prstGeom>
          <a:noFill/>
          <a:ln>
            <a:noFill/>
          </a:ln>
        </p:spPr>
        <p:txBody>
          <a:bodyPr spcFirstLastPara="1" wrap="square" lIns="91425" tIns="91425" rIns="91425" bIns="91425" anchor="t" anchorCtr="0">
            <a:noAutofit/>
          </a:bodyPr>
          <a:lstStyle>
            <a:lvl1pPr lvl="0" algn="r">
              <a:buNone/>
              <a:defRPr sz="1300">
                <a:solidFill>
                  <a:schemeClr val="dk1"/>
                </a:solidFill>
              </a:defRPr>
            </a:lvl1pPr>
            <a:lvl2pPr lvl="1" algn="r">
              <a:buNone/>
              <a:defRPr sz="1300">
                <a:solidFill>
                  <a:schemeClr val="dk1"/>
                </a:solidFill>
              </a:defRPr>
            </a:lvl2pPr>
            <a:lvl3pPr lvl="2" algn="r">
              <a:buNone/>
              <a:defRPr sz="1300">
                <a:solidFill>
                  <a:schemeClr val="dk1"/>
                </a:solidFill>
              </a:defRPr>
            </a:lvl3pPr>
            <a:lvl4pPr lvl="3" algn="r">
              <a:buNone/>
              <a:defRPr sz="1300">
                <a:solidFill>
                  <a:schemeClr val="dk1"/>
                </a:solidFill>
              </a:defRPr>
            </a:lvl4pPr>
            <a:lvl5pPr lvl="4" algn="r">
              <a:buNone/>
              <a:defRPr sz="1300">
                <a:solidFill>
                  <a:schemeClr val="dk1"/>
                </a:solidFill>
              </a:defRPr>
            </a:lvl5pPr>
            <a:lvl6pPr lvl="5" algn="r">
              <a:buNone/>
              <a:defRPr sz="1300">
                <a:solidFill>
                  <a:schemeClr val="dk1"/>
                </a:solidFill>
              </a:defRPr>
            </a:lvl6pPr>
            <a:lvl7pPr lvl="6" algn="r">
              <a:buNone/>
              <a:defRPr sz="1300">
                <a:solidFill>
                  <a:schemeClr val="dk1"/>
                </a:solidFill>
              </a:defRPr>
            </a:lvl7pPr>
            <a:lvl8pPr lvl="7" algn="r">
              <a:buNone/>
              <a:defRPr sz="1300">
                <a:solidFill>
                  <a:schemeClr val="dk1"/>
                </a:solidFill>
              </a:defRPr>
            </a:lvl8pPr>
            <a:lvl9pPr lvl="8" algn="r">
              <a:buNone/>
              <a:defRPr sz="1300">
                <a:solidFill>
                  <a:schemeClr val="dk1"/>
                </a:solidFill>
              </a:defRPr>
            </a:lvl9pPr>
          </a:lstStyle>
          <a:p>
            <a:pPr marL="0" lvl="0" indent="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cs.google.com/document/d/1_3syIXGkYaJjqS3fCVQsmTPkyBF36ky-6BooXuxaAmY/edit" TargetMode="External"/><Relationship Id="rId7" Type="http://schemas.openxmlformats.org/officeDocument/2006/relationships/hyperlink" Target="https://www.salliemae.com/college-planning/tools/college-planning-calculator/"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www.ngpf.org" TargetMode="External"/><Relationship Id="rId5" Type="http://schemas.openxmlformats.org/officeDocument/2006/relationships/image" Target="../media/image1.png"/><Relationship Id="rId4" Type="http://schemas.openxmlformats.org/officeDocument/2006/relationships/hyperlink" Target="https://docs.google.com/presentation/d/1Cat9kAHeiPfbZUPzBfq7V2VCcEZbqZAxtkWm0mSC9Es/edit?usp=sharing"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www.ngpf.org"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hyperlink" Target="http://www.ngpf.org"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www.ngpf.org"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www.ngpf.org"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salliemae.com/college-planning/tools/scholarship-search/?go=18" TargetMode="External"/><Relationship Id="rId2" Type="http://schemas.openxmlformats.org/officeDocument/2006/relationships/hyperlink" Target="https://www.salliemae.com/student-loans/smart-option-student-loan/" TargetMode="External"/><Relationship Id="rId1" Type="http://schemas.openxmlformats.org/officeDocument/2006/relationships/slideLayout" Target="../slideLayouts/slideLayout2.xml"/><Relationship Id="rId6" Type="http://schemas.openxmlformats.org/officeDocument/2006/relationships/hyperlink" Target="http://getcollegecredit.com/" TargetMode="External"/><Relationship Id="rId5" Type="http://schemas.openxmlformats.org/officeDocument/2006/relationships/hyperlink" Target="https://clep.collegeboard.org/exams" TargetMode="External"/><Relationship Id="rId4" Type="http://schemas.openxmlformats.org/officeDocument/2006/relationships/hyperlink" Target="https://www.fastweb.com/"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docs.google.com/document/d/1lWzQvdp6bW7sDTJgv1Lwq5nMRTKXa4iG3iYTVihtIvI/edit#heading=h.f58m4xxn44sk"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www.ngpf.org" TargetMode="Externa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hyperlink" Target="https://www.salliemae.com/college-planning/tools/college-planning-calculator/"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5" Type="http://schemas.openxmlformats.org/officeDocument/2006/relationships/hyperlink" Target="http://www.ngpf.org"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www.ngpf.or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hyperlink" Target="http://www.ngpf.org"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hyperlink" Target="http://www.ngpf.or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hyperlink" Target="http://www.ngpf.org"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www.ngpf.org"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hyperlink" Target="http://www.ngpf.org"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#16</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u="sng">
                <a:solidFill>
                  <a:schemeClr val="hlink"/>
                </a:solidFill>
                <a:latin typeface="Calibri"/>
                <a:ea typeface="Calibri"/>
                <a:cs typeface="Calibri"/>
                <a:sym typeface="Calibri"/>
                <a:hlinkClick r:id="rId3"/>
              </a:rPr>
              <a:t>Teacher’s Guide</a:t>
            </a:r>
            <a:endParaRPr sz="14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000" b="0" i="1" u="sng">
                <a:solidFill>
                  <a:srgbClr val="999999"/>
                </a:solidFill>
                <a:latin typeface="Calibri"/>
                <a:ea typeface="Calibri"/>
                <a:cs typeface="Calibri"/>
                <a:sym typeface="Calibri"/>
                <a:hlinkClick r:id="rId4"/>
              </a:rPr>
              <a:t>Spanish version</a:t>
            </a:r>
            <a:endParaRPr sz="1400" b="0" i="1">
              <a:solidFill>
                <a:srgbClr val="0C4599"/>
              </a:solidFill>
              <a:latin typeface="Calibri"/>
              <a:ea typeface="Calibri"/>
              <a:cs typeface="Calibri"/>
              <a:sym typeface="Calibri"/>
            </a:endParaRPr>
          </a:p>
        </p:txBody>
      </p:sp>
      <p:sp>
        <p:nvSpPr>
          <p:cNvPr id="35" name="Shape 35"/>
          <p:cNvSpPr txBox="1">
            <a:spLocks noGrp="1"/>
          </p:cNvSpPr>
          <p:nvPr>
            <p:ph type="body" idx="1"/>
          </p:nvPr>
        </p:nvSpPr>
        <p:spPr>
          <a:xfrm>
            <a:off x="457200" y="1516350"/>
            <a:ext cx="8229600" cy="32334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6000" dirty="0">
                <a:solidFill>
                  <a:srgbClr val="0C4599"/>
                </a:solidFill>
                <a:latin typeface="Calibri"/>
                <a:ea typeface="Calibri"/>
                <a:cs typeface="Calibri"/>
                <a:sym typeface="Calibri"/>
              </a:rPr>
              <a:t>4-Year Plan for College</a:t>
            </a:r>
            <a:endParaRPr sz="1600" dirty="0">
              <a:solidFill>
                <a:srgbClr val="0C4599"/>
              </a:solidFill>
              <a:latin typeface="Calibri"/>
              <a:ea typeface="Calibri"/>
              <a:cs typeface="Calibri"/>
              <a:sym typeface="Calibri"/>
            </a:endParaRPr>
          </a:p>
          <a:p>
            <a:pPr marL="0" lvl="0" indent="0" rtl="0">
              <a:spcBef>
                <a:spcPts val="600"/>
              </a:spcBef>
              <a:spcAft>
                <a:spcPts val="0"/>
              </a:spcAft>
              <a:buNone/>
            </a:pPr>
            <a:r>
              <a:rPr lang="en" sz="1600" dirty="0">
                <a:solidFill>
                  <a:srgbClr val="0C4599"/>
                </a:solidFill>
                <a:latin typeface="Calibri"/>
                <a:ea typeface="Calibri"/>
                <a:cs typeface="Calibri"/>
                <a:sym typeface="Calibri"/>
              </a:rPr>
              <a:t>In this activity, you will have the chance to compare the costs of attending three different colleges of your choice. You will create a 4-year plan for each school using a College Planning Calculator to determine the net price of each school, how much student debt you will have to take on, and what your monthly student loan payment will be after graduation. Based on your comparison, you will select the school you would like to attend. </a:t>
            </a:r>
            <a:endParaRPr sz="1600" dirty="0">
              <a:solidFill>
                <a:srgbClr val="0C4599"/>
              </a:solidFill>
              <a:latin typeface="Calibri"/>
              <a:ea typeface="Calibri"/>
              <a:cs typeface="Calibri"/>
              <a:sym typeface="Calibri"/>
            </a:endParaRPr>
          </a:p>
          <a:p>
            <a:pPr marL="0" lvl="0" indent="0" rtl="0">
              <a:spcBef>
                <a:spcPts val="600"/>
              </a:spcBef>
              <a:spcAft>
                <a:spcPts val="0"/>
              </a:spcAft>
              <a:buNone/>
            </a:pPr>
            <a:endParaRPr sz="1600" dirty="0">
              <a:solidFill>
                <a:srgbClr val="0C4599"/>
              </a:solidFill>
              <a:latin typeface="Calibri"/>
              <a:ea typeface="Calibri"/>
              <a:cs typeface="Calibri"/>
              <a:sym typeface="Calibri"/>
            </a:endParaRPr>
          </a:p>
          <a:p>
            <a:pPr marL="0" lvl="0" indent="0" rtl="0">
              <a:spcBef>
                <a:spcPts val="600"/>
              </a:spcBef>
              <a:spcAft>
                <a:spcPts val="0"/>
              </a:spcAft>
              <a:buNone/>
            </a:pPr>
            <a:r>
              <a:rPr lang="en" sz="1600" dirty="0">
                <a:solidFill>
                  <a:srgbClr val="0C4599"/>
                </a:solidFill>
                <a:latin typeface="Calibri"/>
                <a:ea typeface="Calibri"/>
                <a:cs typeface="Calibri"/>
                <a:sym typeface="Calibri"/>
              </a:rPr>
              <a:t>Go to the next slide to get started! </a:t>
            </a:r>
            <a:endParaRPr sz="1600" dirty="0">
              <a:solidFill>
                <a:srgbClr val="0C4599"/>
              </a:solidFill>
              <a:latin typeface="Calibri"/>
              <a:ea typeface="Calibri"/>
              <a:cs typeface="Calibri"/>
              <a:sym typeface="Calibri"/>
            </a:endParaRPr>
          </a:p>
          <a:p>
            <a:pPr marL="0" lvl="0" indent="0" rtl="0">
              <a:spcBef>
                <a:spcPts val="600"/>
              </a:spcBef>
              <a:spcAft>
                <a:spcPts val="0"/>
              </a:spcAft>
              <a:buNone/>
            </a:pPr>
            <a:endParaRPr sz="2400" dirty="0">
              <a:solidFill>
                <a:srgbClr val="0C4599"/>
              </a:solidFill>
              <a:latin typeface="Calibri"/>
              <a:ea typeface="Calibri"/>
              <a:cs typeface="Calibri"/>
              <a:sym typeface="Calibri"/>
            </a:endParaRPr>
          </a:p>
        </p:txBody>
      </p:sp>
      <p:pic>
        <p:nvPicPr>
          <p:cNvPr id="36" name="Shape 36" descr="NGPF_LG.png"/>
          <p:cNvPicPr preferRelativeResize="0"/>
          <p:nvPr/>
        </p:nvPicPr>
        <p:blipFill>
          <a:blip r:embed="rId5">
            <a:alphaModFix/>
          </a:blip>
          <a:stretch>
            <a:fillRect/>
          </a:stretch>
        </p:blipFill>
        <p:spPr>
          <a:xfrm>
            <a:off x="289575" y="-51125"/>
            <a:ext cx="2743200" cy="1371600"/>
          </a:xfrm>
          <a:prstGeom prst="rect">
            <a:avLst/>
          </a:prstGeom>
          <a:noFill/>
          <a:ln>
            <a:noFill/>
          </a:ln>
        </p:spPr>
      </p:pic>
      <p:sp>
        <p:nvSpPr>
          <p:cNvPr id="37" name="Shape 37"/>
          <p:cNvSpPr txBox="1"/>
          <p:nvPr/>
        </p:nvSpPr>
        <p:spPr>
          <a:xfrm>
            <a:off x="-129175" y="4749850"/>
            <a:ext cx="9144000" cy="589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1000">
                <a:solidFill>
                  <a:srgbClr val="999999"/>
                </a:solidFill>
                <a:uFill>
                  <a:noFill/>
                </a:uFill>
                <a:latin typeface="Calibri"/>
                <a:ea typeface="Calibri"/>
                <a:cs typeface="Calibri"/>
                <a:sym typeface="Calibri"/>
                <a:hlinkClick r:id="rId6"/>
              </a:rPr>
              <a:t>www.ngpf.org</a:t>
            </a:r>
            <a:r>
              <a:rPr lang="en" sz="1000">
                <a:solidFill>
                  <a:srgbClr val="999999"/>
                </a:solidFill>
                <a:latin typeface="Calibri"/>
                <a:ea typeface="Calibri"/>
                <a:cs typeface="Calibri"/>
                <a:sym typeface="Calibri"/>
              </a:rPr>
              <a:t>				 Last updated: 2/27/18</a:t>
            </a:r>
            <a:endParaRPr/>
          </a:p>
        </p:txBody>
      </p:sp>
      <p:sp>
        <p:nvSpPr>
          <p:cNvPr id="38" name="Shape 38"/>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fld id="{00000000-1234-1234-1234-123412341234}" type="slidenum">
              <a:rPr lang="en">
                <a:latin typeface="Calibri"/>
                <a:ea typeface="Calibri"/>
                <a:cs typeface="Calibri"/>
                <a:sym typeface="Calibri"/>
              </a:rPr>
              <a:t>1</a:t>
            </a:fld>
            <a:endParaRPr>
              <a:latin typeface="Calibri"/>
              <a:ea typeface="Calibri"/>
              <a:cs typeface="Calibri"/>
              <a:sym typeface="Calibri"/>
            </a:endParaRPr>
          </a:p>
        </p:txBody>
      </p:sp>
      <p:graphicFrame>
        <p:nvGraphicFramePr>
          <p:cNvPr id="39" name="Shape 39"/>
          <p:cNvGraphicFramePr/>
          <p:nvPr/>
        </p:nvGraphicFramePr>
        <p:xfrm>
          <a:off x="2438875" y="1244275"/>
          <a:ext cx="4007875" cy="401320"/>
        </p:xfrm>
        <a:graphic>
          <a:graphicData uri="http://schemas.openxmlformats.org/drawingml/2006/table">
            <a:tbl>
              <a:tblPr>
                <a:noFill/>
                <a:tableStyleId>{123CF1BC-B6BA-4772-95FF-8B79F45A8FEE}</a:tableStyleId>
              </a:tblPr>
              <a:tblGrid>
                <a:gridCol w="4007875"/>
              </a:tblGrid>
              <a:tr h="0">
                <a:tc>
                  <a:txBody>
                    <a:bodyPr/>
                    <a:lstStyle/>
                    <a:p>
                      <a:pPr marL="0" lvl="0" indent="0" algn="ctr" rtl="0">
                        <a:spcBef>
                          <a:spcPts val="0"/>
                        </a:spcBef>
                        <a:spcAft>
                          <a:spcPts val="0"/>
                        </a:spcAft>
                        <a:buNone/>
                      </a:pPr>
                      <a:r>
                        <a:rPr lang="en" sz="1800" dirty="0">
                          <a:latin typeface="Calibri"/>
                          <a:ea typeface="Calibri"/>
                          <a:cs typeface="Calibri"/>
                          <a:sym typeface="Calibri"/>
                        </a:rPr>
                        <a:t>Interactive: </a:t>
                      </a:r>
                      <a:r>
                        <a:rPr lang="en" sz="1800" b="1" u="sng" dirty="0">
                          <a:solidFill>
                            <a:schemeClr val="hlink"/>
                          </a:solidFill>
                          <a:latin typeface="Calibri"/>
                          <a:ea typeface="Calibri"/>
                          <a:cs typeface="Calibri"/>
                          <a:sym typeface="Calibri"/>
                          <a:hlinkClick r:id="rId7"/>
                        </a:rPr>
                        <a:t>College Planning Calculator</a:t>
                      </a:r>
                      <a:endParaRPr sz="1800" b="1" dirty="0">
                        <a:latin typeface="Calibri"/>
                        <a:ea typeface="Calibri"/>
                        <a:cs typeface="Calibri"/>
                        <a:sym typeface="Calibri"/>
                      </a:endParaRPr>
                    </a:p>
                  </a:txBody>
                  <a:tcPr marL="63500" marR="63500" marT="63500" marB="63500">
                    <a:solidFill>
                      <a:srgbClr val="FCE5CD"/>
                    </a:solidFill>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body" idx="1"/>
          </p:nvPr>
        </p:nvSpPr>
        <p:spPr>
          <a:xfrm>
            <a:off x="457200" y="1200150"/>
            <a:ext cx="8229600" cy="3566700"/>
          </a:xfrm>
          <a:prstGeom prst="rect">
            <a:avLst/>
          </a:prstGeom>
        </p:spPr>
        <p:txBody>
          <a:bodyPr spcFirstLastPara="1" wrap="square" lIns="91425" tIns="91425" rIns="91425" bIns="91425" anchor="t" anchorCtr="0">
            <a:noAutofit/>
          </a:bodyPr>
          <a:lstStyle/>
          <a:p>
            <a:pPr marL="0" lvl="0" indent="0">
              <a:spcBef>
                <a:spcPts val="600"/>
              </a:spcBef>
              <a:spcAft>
                <a:spcPts val="0"/>
              </a:spcAft>
              <a:buNone/>
            </a:pPr>
            <a:r>
              <a:rPr lang="en" sz="2400">
                <a:solidFill>
                  <a:srgbClr val="0C4599"/>
                </a:solidFill>
                <a:latin typeface="Calibri"/>
                <a:ea typeface="Calibri"/>
                <a:cs typeface="Calibri"/>
                <a:sym typeface="Calibri"/>
              </a:rPr>
              <a:t>STEP 7: Review</a:t>
            </a:r>
            <a:endParaRPr sz="2400">
              <a:solidFill>
                <a:srgbClr val="0C4599"/>
              </a:solidFill>
              <a:latin typeface="Calibri"/>
              <a:ea typeface="Calibri"/>
              <a:cs typeface="Calibri"/>
              <a:sym typeface="Calibri"/>
            </a:endParaRPr>
          </a:p>
          <a:p>
            <a:pPr marL="457200" lvl="0" indent="-317500" rtl="0">
              <a:spcBef>
                <a:spcPts val="600"/>
              </a:spcBef>
              <a:spcAft>
                <a:spcPts val="0"/>
              </a:spcAft>
              <a:buClr>
                <a:srgbClr val="0C4599"/>
              </a:buClr>
              <a:buSzPts val="1400"/>
              <a:buFont typeface="Calibri"/>
              <a:buAutoNum type="arabicPeriod"/>
            </a:pPr>
            <a:r>
              <a:rPr lang="en" sz="1400">
                <a:solidFill>
                  <a:srgbClr val="0C4599"/>
                </a:solidFill>
                <a:latin typeface="Calibri"/>
                <a:ea typeface="Calibri"/>
                <a:cs typeface="Calibri"/>
                <a:sym typeface="Calibri"/>
              </a:rPr>
              <a:t>Answer question 13 in your worksheet. </a:t>
            </a:r>
            <a:endParaRPr sz="1400">
              <a:solidFill>
                <a:srgbClr val="0C4599"/>
              </a:solidFill>
              <a:latin typeface="Calibri"/>
              <a:ea typeface="Calibri"/>
              <a:cs typeface="Calibri"/>
              <a:sym typeface="Calibri"/>
            </a:endParaRPr>
          </a:p>
          <a:p>
            <a:pPr marL="457200" lvl="0" indent="-317500" rtl="0">
              <a:spcBef>
                <a:spcPts val="0"/>
              </a:spcBef>
              <a:spcAft>
                <a:spcPts val="0"/>
              </a:spcAft>
              <a:buClr>
                <a:srgbClr val="0C4599"/>
              </a:buClr>
              <a:buSzPts val="1400"/>
              <a:buFont typeface="Calibri"/>
              <a:buAutoNum type="arabicPeriod"/>
            </a:pPr>
            <a:r>
              <a:rPr lang="en" sz="1400">
                <a:solidFill>
                  <a:srgbClr val="0C4599"/>
                </a:solidFill>
                <a:latin typeface="Calibri"/>
                <a:ea typeface="Calibri"/>
                <a:cs typeface="Calibri"/>
                <a:sym typeface="Calibri"/>
              </a:rPr>
              <a:t>If you had uncovered costs remaining...</a:t>
            </a:r>
            <a:endParaRPr sz="1400">
              <a:solidFill>
                <a:srgbClr val="0C4599"/>
              </a:solidFill>
              <a:latin typeface="Calibri"/>
              <a:ea typeface="Calibri"/>
              <a:cs typeface="Calibri"/>
              <a:sym typeface="Calibri"/>
            </a:endParaRPr>
          </a:p>
          <a:p>
            <a:pPr marL="914400" lvl="1" indent="-317500" rtl="0">
              <a:lnSpc>
                <a:spcPct val="115000"/>
              </a:lnSpc>
              <a:spcBef>
                <a:spcPts val="0"/>
              </a:spcBef>
              <a:spcAft>
                <a:spcPts val="0"/>
              </a:spcAft>
              <a:buClr>
                <a:srgbClr val="0C4599"/>
              </a:buClr>
              <a:buSzPts val="1400"/>
              <a:buFont typeface="Calibri"/>
              <a:buAutoNum type="alphaLcPeriod"/>
            </a:pPr>
            <a:r>
              <a:rPr lang="en" sz="1400" u="sng">
                <a:solidFill>
                  <a:srgbClr val="0C4599"/>
                </a:solidFill>
                <a:latin typeface="Calibri"/>
                <a:ea typeface="Calibri"/>
                <a:cs typeface="Calibri"/>
                <a:sym typeface="Calibri"/>
              </a:rPr>
              <a:t>Option A</a:t>
            </a:r>
            <a:r>
              <a:rPr lang="en" sz="1400">
                <a:solidFill>
                  <a:srgbClr val="0C4599"/>
                </a:solidFill>
                <a:latin typeface="Calibri"/>
                <a:ea typeface="Calibri"/>
                <a:cs typeface="Calibri"/>
                <a:sym typeface="Calibri"/>
              </a:rPr>
              <a:t>: You may decide to take out additional loans to cover the rest of your college costs. If so, click on </a:t>
            </a:r>
            <a:r>
              <a:rPr lang="en" sz="1400" b="1" i="1">
                <a:solidFill>
                  <a:srgbClr val="0C4599"/>
                </a:solidFill>
                <a:latin typeface="Calibri"/>
                <a:ea typeface="Calibri"/>
                <a:cs typeface="Calibri"/>
                <a:sym typeface="Calibri"/>
              </a:rPr>
              <a:t>Explore private loans</a:t>
            </a:r>
            <a:r>
              <a:rPr lang="en" sz="1400">
                <a:solidFill>
                  <a:srgbClr val="0C4599"/>
                </a:solidFill>
                <a:latin typeface="Calibri"/>
                <a:ea typeface="Calibri"/>
                <a:cs typeface="Calibri"/>
                <a:sym typeface="Calibri"/>
              </a:rPr>
              <a:t> in the Review table. Then, select “Use student borrowing to complete plan” OR “Use parent borrowing to complete plan” to meet your cost needs. Then, click “Continue” to come back to the Review table. </a:t>
            </a:r>
            <a:endParaRPr sz="1400">
              <a:solidFill>
                <a:srgbClr val="0C4599"/>
              </a:solidFill>
              <a:latin typeface="Calibri"/>
              <a:ea typeface="Calibri"/>
              <a:cs typeface="Calibri"/>
              <a:sym typeface="Calibri"/>
            </a:endParaRPr>
          </a:p>
          <a:p>
            <a:pPr marL="914400" lvl="1" indent="-317500" rtl="0">
              <a:lnSpc>
                <a:spcPct val="115000"/>
              </a:lnSpc>
              <a:spcBef>
                <a:spcPts val="0"/>
              </a:spcBef>
              <a:spcAft>
                <a:spcPts val="0"/>
              </a:spcAft>
              <a:buClr>
                <a:srgbClr val="0C4599"/>
              </a:buClr>
              <a:buSzPts val="1400"/>
              <a:buFont typeface="Calibri"/>
              <a:buAutoNum type="alphaLcPeriod"/>
            </a:pPr>
            <a:r>
              <a:rPr lang="en" sz="1400" u="sng">
                <a:solidFill>
                  <a:srgbClr val="0C4599"/>
                </a:solidFill>
                <a:latin typeface="Calibri"/>
                <a:ea typeface="Calibri"/>
                <a:cs typeface="Calibri"/>
                <a:sym typeface="Calibri"/>
              </a:rPr>
              <a:t>Option B</a:t>
            </a:r>
            <a:r>
              <a:rPr lang="en" sz="1400">
                <a:solidFill>
                  <a:srgbClr val="0C4599"/>
                </a:solidFill>
                <a:latin typeface="Calibri"/>
                <a:ea typeface="Calibri"/>
                <a:cs typeface="Calibri"/>
                <a:sym typeface="Calibri"/>
              </a:rPr>
              <a:t>: If you are not sure about whether you and/or your parents want to take out additional loans, you can table the decision for a little later. Just remember that at this time, your total college costs are </a:t>
            </a:r>
            <a:r>
              <a:rPr lang="en" sz="1400" u="sng">
                <a:solidFill>
                  <a:srgbClr val="0C4599"/>
                </a:solidFill>
                <a:latin typeface="Calibri"/>
                <a:ea typeface="Calibri"/>
                <a:cs typeface="Calibri"/>
                <a:sym typeface="Calibri"/>
              </a:rPr>
              <a:t>not</a:t>
            </a:r>
            <a:r>
              <a:rPr lang="en" sz="1400">
                <a:solidFill>
                  <a:srgbClr val="0C4599"/>
                </a:solidFill>
                <a:latin typeface="Calibri"/>
                <a:ea typeface="Calibri"/>
                <a:cs typeface="Calibri"/>
                <a:sym typeface="Calibri"/>
              </a:rPr>
              <a:t> covered and that the numbers in Step 8 may not accurately represent your situation. </a:t>
            </a:r>
            <a:endParaRPr sz="1400">
              <a:solidFill>
                <a:srgbClr val="0C4599"/>
              </a:solidFill>
              <a:latin typeface="Calibri"/>
              <a:ea typeface="Calibri"/>
              <a:cs typeface="Calibri"/>
              <a:sym typeface="Calibri"/>
            </a:endParaRPr>
          </a:p>
          <a:p>
            <a:pPr marL="457200" lvl="0" indent="-317500" rtl="0">
              <a:lnSpc>
                <a:spcPct val="115000"/>
              </a:lnSpc>
              <a:spcBef>
                <a:spcPts val="0"/>
              </a:spcBef>
              <a:spcAft>
                <a:spcPts val="0"/>
              </a:spcAft>
              <a:buClr>
                <a:srgbClr val="0C4599"/>
              </a:buClr>
              <a:buSzPts val="1400"/>
              <a:buFont typeface="Calibri"/>
              <a:buAutoNum type="arabicPeriod"/>
            </a:pPr>
            <a:r>
              <a:rPr lang="en" sz="1400">
                <a:solidFill>
                  <a:srgbClr val="0C4599"/>
                </a:solidFill>
                <a:latin typeface="Calibri"/>
                <a:ea typeface="Calibri"/>
                <a:cs typeface="Calibri"/>
                <a:sym typeface="Calibri"/>
              </a:rPr>
              <a:t>Click “Continue”. </a:t>
            </a:r>
            <a:endParaRPr sz="1400" i="1">
              <a:solidFill>
                <a:srgbClr val="0C4599"/>
              </a:solidFill>
              <a:latin typeface="Calibri"/>
              <a:ea typeface="Calibri"/>
              <a:cs typeface="Calibri"/>
              <a:sym typeface="Calibri"/>
            </a:endParaRPr>
          </a:p>
          <a:p>
            <a:pPr marL="0" lvl="0" indent="0" rtl="0">
              <a:spcBef>
                <a:spcPts val="600"/>
              </a:spcBef>
              <a:spcAft>
                <a:spcPts val="0"/>
              </a:spcAft>
              <a:buNone/>
            </a:pPr>
            <a:endParaRPr sz="1400">
              <a:solidFill>
                <a:srgbClr val="0C4599"/>
              </a:solidFill>
              <a:latin typeface="Calibri"/>
              <a:ea typeface="Calibri"/>
              <a:cs typeface="Calibri"/>
              <a:sym typeface="Calibri"/>
            </a:endParaRPr>
          </a:p>
          <a:p>
            <a:pPr marL="0" lvl="0" indent="0" rtl="0">
              <a:spcBef>
                <a:spcPts val="600"/>
              </a:spcBef>
              <a:spcAft>
                <a:spcPts val="0"/>
              </a:spcAft>
              <a:buNone/>
            </a:pPr>
            <a:endParaRPr sz="1400">
              <a:solidFill>
                <a:srgbClr val="0C4599"/>
              </a:solidFill>
              <a:latin typeface="Calibri"/>
              <a:ea typeface="Calibri"/>
              <a:cs typeface="Calibri"/>
              <a:sym typeface="Calibri"/>
            </a:endParaRPr>
          </a:p>
          <a:p>
            <a:pPr marL="457200" lvl="0" indent="0" rtl="0">
              <a:spcBef>
                <a:spcPts val="600"/>
              </a:spcBef>
              <a:spcAft>
                <a:spcPts val="0"/>
              </a:spcAft>
              <a:buNone/>
            </a:pPr>
            <a:endParaRPr sz="1400">
              <a:solidFill>
                <a:srgbClr val="0C4599"/>
              </a:solidFill>
              <a:latin typeface="Calibri"/>
              <a:ea typeface="Calibri"/>
              <a:cs typeface="Calibri"/>
              <a:sym typeface="Calibri"/>
            </a:endParaRPr>
          </a:p>
        </p:txBody>
      </p:sp>
      <p:pic>
        <p:nvPicPr>
          <p:cNvPr id="117" name="Shape 117"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118" name="Shape 118"/>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latin typeface="Calibri"/>
                <a:ea typeface="Calibri"/>
                <a:cs typeface="Calibri"/>
                <a:sym typeface="Calibri"/>
              </a:rPr>
              <a:t>10</a:t>
            </a:fld>
            <a:endParaRPr>
              <a:latin typeface="Calibri"/>
              <a:ea typeface="Calibri"/>
              <a:cs typeface="Calibri"/>
              <a:sym typeface="Calibri"/>
            </a:endParaRPr>
          </a:p>
        </p:txBody>
      </p:sp>
      <p:sp>
        <p:nvSpPr>
          <p:cNvPr id="119" name="Shape 119"/>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#16</a:t>
            </a:r>
            <a:endParaRPr sz="1400" b="0" i="1">
              <a:solidFill>
                <a:srgbClr val="0C4599"/>
              </a:solidFill>
              <a:latin typeface="Calibri"/>
              <a:ea typeface="Calibri"/>
              <a:cs typeface="Calibri"/>
              <a:sym typeface="Calibri"/>
            </a:endParaRPr>
          </a:p>
        </p:txBody>
      </p:sp>
      <p:sp>
        <p:nvSpPr>
          <p:cNvPr id="120" name="Shape 120"/>
          <p:cNvSpPr txBox="1"/>
          <p:nvPr/>
        </p:nvSpPr>
        <p:spPr>
          <a:xfrm>
            <a:off x="-129175" y="4749850"/>
            <a:ext cx="9144000" cy="589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1000">
                <a:solidFill>
                  <a:srgbClr val="999999"/>
                </a:solidFill>
                <a:uFill>
                  <a:noFill/>
                </a:uFill>
                <a:latin typeface="Calibri"/>
                <a:ea typeface="Calibri"/>
                <a:cs typeface="Calibri"/>
                <a:sym typeface="Calibri"/>
                <a:hlinkClick r:id="rId4"/>
              </a:rPr>
              <a:t>www.ngpf.org</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Shape 125"/>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400">
                <a:solidFill>
                  <a:srgbClr val="0C4599"/>
                </a:solidFill>
                <a:latin typeface="Calibri"/>
                <a:ea typeface="Calibri"/>
                <a:cs typeface="Calibri"/>
                <a:sym typeface="Calibri"/>
              </a:rPr>
              <a:t>STEP 8: Loan Affordability</a:t>
            </a:r>
            <a:endParaRPr sz="2400">
              <a:solidFill>
                <a:srgbClr val="0C4599"/>
              </a:solidFill>
              <a:latin typeface="Calibri"/>
              <a:ea typeface="Calibri"/>
              <a:cs typeface="Calibri"/>
              <a:sym typeface="Calibri"/>
            </a:endParaRPr>
          </a:p>
          <a:p>
            <a:pPr marL="0" lvl="0" indent="0" rtl="0">
              <a:spcBef>
                <a:spcPts val="0"/>
              </a:spcBef>
              <a:spcAft>
                <a:spcPts val="0"/>
              </a:spcAft>
              <a:buNone/>
            </a:pPr>
            <a:endParaRPr sz="1800">
              <a:solidFill>
                <a:srgbClr val="0C4599"/>
              </a:solidFill>
              <a:latin typeface="Calibri"/>
              <a:ea typeface="Calibri"/>
              <a:cs typeface="Calibri"/>
              <a:sym typeface="Calibri"/>
            </a:endParaRPr>
          </a:p>
          <a:p>
            <a:pPr marL="0" lvl="0" indent="0" rtl="0">
              <a:spcBef>
                <a:spcPts val="0"/>
              </a:spcBef>
              <a:spcAft>
                <a:spcPts val="0"/>
              </a:spcAft>
              <a:buNone/>
            </a:pPr>
            <a:r>
              <a:rPr lang="en" sz="2200">
                <a:solidFill>
                  <a:srgbClr val="0C4599"/>
                </a:solidFill>
                <a:latin typeface="Calibri"/>
                <a:ea typeface="Calibri"/>
                <a:cs typeface="Calibri"/>
                <a:sym typeface="Calibri"/>
              </a:rPr>
              <a:t>In this step, you will think about how your starting salary after graduation will be impacted by the amount of student loans you are taking out to attend this college. </a:t>
            </a:r>
            <a:endParaRPr sz="2200">
              <a:solidFill>
                <a:srgbClr val="0C4599"/>
              </a:solidFill>
              <a:latin typeface="Calibri"/>
              <a:ea typeface="Calibri"/>
              <a:cs typeface="Calibri"/>
              <a:sym typeface="Calibri"/>
            </a:endParaRPr>
          </a:p>
          <a:p>
            <a:pPr marL="0" lvl="0" indent="0" rtl="0">
              <a:spcBef>
                <a:spcPts val="0"/>
              </a:spcBef>
              <a:spcAft>
                <a:spcPts val="0"/>
              </a:spcAft>
              <a:buNone/>
            </a:pPr>
            <a:endParaRPr sz="2200">
              <a:solidFill>
                <a:srgbClr val="0C4599"/>
              </a:solidFill>
              <a:latin typeface="Calibri"/>
              <a:ea typeface="Calibri"/>
              <a:cs typeface="Calibri"/>
              <a:sym typeface="Calibri"/>
            </a:endParaRPr>
          </a:p>
          <a:p>
            <a:pPr marL="457200" lvl="0" indent="-368300" rtl="0">
              <a:spcBef>
                <a:spcPts val="0"/>
              </a:spcBef>
              <a:spcAft>
                <a:spcPts val="0"/>
              </a:spcAft>
              <a:buClr>
                <a:srgbClr val="0C4599"/>
              </a:buClr>
              <a:buSzPts val="2200"/>
              <a:buFont typeface="Calibri"/>
              <a:buAutoNum type="arabicPeriod"/>
            </a:pPr>
            <a:r>
              <a:rPr lang="en" sz="2200">
                <a:solidFill>
                  <a:srgbClr val="0C4599"/>
                </a:solidFill>
                <a:latin typeface="Calibri"/>
                <a:ea typeface="Calibri"/>
                <a:cs typeface="Calibri"/>
                <a:sym typeface="Calibri"/>
              </a:rPr>
              <a:t>Using the information on this page of the college planning tool, fill out the table in your worksheet for College #1. </a:t>
            </a:r>
            <a:endParaRPr sz="2200">
              <a:solidFill>
                <a:srgbClr val="0C4599"/>
              </a:solidFill>
              <a:latin typeface="Calibri"/>
              <a:ea typeface="Calibri"/>
              <a:cs typeface="Calibri"/>
              <a:sym typeface="Calibri"/>
            </a:endParaRPr>
          </a:p>
          <a:p>
            <a:pPr marL="0" lvl="0" indent="0" rtl="0">
              <a:spcBef>
                <a:spcPts val="600"/>
              </a:spcBef>
              <a:spcAft>
                <a:spcPts val="0"/>
              </a:spcAft>
              <a:buNone/>
            </a:pPr>
            <a:endParaRPr sz="2000" i="1">
              <a:solidFill>
                <a:srgbClr val="E69138"/>
              </a:solidFill>
              <a:latin typeface="Calibri"/>
              <a:ea typeface="Calibri"/>
              <a:cs typeface="Calibri"/>
              <a:sym typeface="Calibri"/>
            </a:endParaRPr>
          </a:p>
          <a:p>
            <a:pPr marL="0" lvl="0" indent="0" rtl="0">
              <a:spcBef>
                <a:spcPts val="600"/>
              </a:spcBef>
              <a:spcAft>
                <a:spcPts val="0"/>
              </a:spcAft>
              <a:buNone/>
            </a:pPr>
            <a:endParaRPr sz="2400">
              <a:solidFill>
                <a:srgbClr val="0C4599"/>
              </a:solidFill>
              <a:latin typeface="Calibri"/>
              <a:ea typeface="Calibri"/>
              <a:cs typeface="Calibri"/>
              <a:sym typeface="Calibri"/>
            </a:endParaRPr>
          </a:p>
          <a:p>
            <a:pPr marL="0" lvl="0" indent="0" rtl="0">
              <a:spcBef>
                <a:spcPts val="600"/>
              </a:spcBef>
              <a:spcAft>
                <a:spcPts val="0"/>
              </a:spcAft>
              <a:buNone/>
            </a:pPr>
            <a:endParaRPr sz="2400">
              <a:solidFill>
                <a:srgbClr val="0C4599"/>
              </a:solidFill>
              <a:latin typeface="Calibri"/>
              <a:ea typeface="Calibri"/>
              <a:cs typeface="Calibri"/>
              <a:sym typeface="Calibri"/>
            </a:endParaRPr>
          </a:p>
          <a:p>
            <a:pPr marL="457200" lvl="0" indent="0" rtl="0">
              <a:spcBef>
                <a:spcPts val="600"/>
              </a:spcBef>
              <a:spcAft>
                <a:spcPts val="0"/>
              </a:spcAft>
              <a:buNone/>
            </a:pPr>
            <a:endParaRPr sz="2400">
              <a:solidFill>
                <a:srgbClr val="0C4599"/>
              </a:solidFill>
              <a:latin typeface="Calibri"/>
              <a:ea typeface="Calibri"/>
              <a:cs typeface="Calibri"/>
              <a:sym typeface="Calibri"/>
            </a:endParaRPr>
          </a:p>
        </p:txBody>
      </p:sp>
      <p:pic>
        <p:nvPicPr>
          <p:cNvPr id="126" name="Shape 126"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127" name="Shape 127"/>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latin typeface="Calibri"/>
                <a:ea typeface="Calibri"/>
                <a:cs typeface="Calibri"/>
                <a:sym typeface="Calibri"/>
              </a:rPr>
              <a:t>11</a:t>
            </a:fld>
            <a:endParaRPr>
              <a:latin typeface="Calibri"/>
              <a:ea typeface="Calibri"/>
              <a:cs typeface="Calibri"/>
              <a:sym typeface="Calibri"/>
            </a:endParaRPr>
          </a:p>
        </p:txBody>
      </p:sp>
      <p:sp>
        <p:nvSpPr>
          <p:cNvPr id="128" name="Shape 128"/>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#16</a:t>
            </a:r>
            <a:endParaRPr sz="1400" b="0" i="1">
              <a:solidFill>
                <a:srgbClr val="0C4599"/>
              </a:solidFill>
              <a:latin typeface="Calibri"/>
              <a:ea typeface="Calibri"/>
              <a:cs typeface="Calibri"/>
              <a:sym typeface="Calibri"/>
            </a:endParaRPr>
          </a:p>
        </p:txBody>
      </p:sp>
      <p:sp>
        <p:nvSpPr>
          <p:cNvPr id="129" name="Shape 129"/>
          <p:cNvSpPr txBox="1"/>
          <p:nvPr/>
        </p:nvSpPr>
        <p:spPr>
          <a:xfrm>
            <a:off x="-129175" y="4749850"/>
            <a:ext cx="9144000" cy="589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1000">
                <a:solidFill>
                  <a:srgbClr val="999999"/>
                </a:solidFill>
                <a:uFill>
                  <a:noFill/>
                </a:uFill>
                <a:latin typeface="Calibri"/>
                <a:ea typeface="Calibri"/>
                <a:cs typeface="Calibri"/>
                <a:sym typeface="Calibri"/>
                <a:hlinkClick r:id="rId4"/>
              </a:rPr>
              <a:t>www.ngpf.org</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400">
                <a:solidFill>
                  <a:srgbClr val="0C4599"/>
                </a:solidFill>
                <a:latin typeface="Calibri"/>
                <a:ea typeface="Calibri"/>
                <a:cs typeface="Calibri"/>
                <a:sym typeface="Calibri"/>
              </a:rPr>
              <a:t>STEP 9: Colleges #2 and #3</a:t>
            </a:r>
            <a:endParaRPr sz="2400">
              <a:solidFill>
                <a:srgbClr val="0C4599"/>
              </a:solidFill>
              <a:latin typeface="Calibri"/>
              <a:ea typeface="Calibri"/>
              <a:cs typeface="Calibri"/>
              <a:sym typeface="Calibri"/>
            </a:endParaRPr>
          </a:p>
          <a:p>
            <a:pPr marL="0" lvl="0" indent="0" rtl="0">
              <a:spcBef>
                <a:spcPts val="0"/>
              </a:spcBef>
              <a:spcAft>
                <a:spcPts val="0"/>
              </a:spcAft>
              <a:buNone/>
            </a:pPr>
            <a:endParaRPr sz="1000">
              <a:latin typeface="Calibri"/>
              <a:ea typeface="Calibri"/>
              <a:cs typeface="Calibri"/>
              <a:sym typeface="Calibri"/>
            </a:endParaRPr>
          </a:p>
          <a:p>
            <a:pPr marL="0" lvl="0" indent="0" rtl="0">
              <a:spcBef>
                <a:spcPts val="0"/>
              </a:spcBef>
              <a:spcAft>
                <a:spcPts val="0"/>
              </a:spcAft>
              <a:buNone/>
            </a:pPr>
            <a:r>
              <a:rPr lang="en" sz="2000">
                <a:solidFill>
                  <a:srgbClr val="0C4599"/>
                </a:solidFill>
                <a:latin typeface="Calibri"/>
                <a:ea typeface="Calibri"/>
                <a:cs typeface="Calibri"/>
                <a:sym typeface="Calibri"/>
              </a:rPr>
              <a:t>Congratulations! You have just mapped out your four-year plan for College #1. </a:t>
            </a:r>
            <a:endParaRPr sz="2000">
              <a:solidFill>
                <a:srgbClr val="0C4599"/>
              </a:solidFill>
              <a:latin typeface="Calibri"/>
              <a:ea typeface="Calibri"/>
              <a:cs typeface="Calibri"/>
              <a:sym typeface="Calibri"/>
            </a:endParaRPr>
          </a:p>
          <a:p>
            <a:pPr marL="0" lvl="0" indent="0" rtl="0">
              <a:spcBef>
                <a:spcPts val="0"/>
              </a:spcBef>
              <a:spcAft>
                <a:spcPts val="0"/>
              </a:spcAft>
              <a:buNone/>
            </a:pPr>
            <a:endParaRPr sz="2000">
              <a:solidFill>
                <a:srgbClr val="0C4599"/>
              </a:solidFill>
              <a:latin typeface="Calibri"/>
              <a:ea typeface="Calibri"/>
              <a:cs typeface="Calibri"/>
              <a:sym typeface="Calibri"/>
            </a:endParaRPr>
          </a:p>
          <a:p>
            <a:pPr marL="0" lvl="0" indent="0" rtl="0">
              <a:spcBef>
                <a:spcPts val="0"/>
              </a:spcBef>
              <a:spcAft>
                <a:spcPts val="0"/>
              </a:spcAft>
              <a:buNone/>
            </a:pPr>
            <a:r>
              <a:rPr lang="en" sz="2000">
                <a:solidFill>
                  <a:srgbClr val="0C4599"/>
                </a:solidFill>
                <a:latin typeface="Calibri"/>
                <a:ea typeface="Calibri"/>
                <a:cs typeface="Calibri"/>
                <a:sym typeface="Calibri"/>
              </a:rPr>
              <a:t>Now, you will create a separate plan for the other two colleges you have chosen. Remember to follow your teacher’s instructions on labeling your different college plans. </a:t>
            </a:r>
            <a:endParaRPr sz="2000">
              <a:solidFill>
                <a:srgbClr val="0C4599"/>
              </a:solidFill>
              <a:latin typeface="Calibri"/>
              <a:ea typeface="Calibri"/>
              <a:cs typeface="Calibri"/>
              <a:sym typeface="Calibri"/>
            </a:endParaRPr>
          </a:p>
          <a:p>
            <a:pPr marL="0" lvl="0" indent="0" rtl="0">
              <a:spcBef>
                <a:spcPts val="0"/>
              </a:spcBef>
              <a:spcAft>
                <a:spcPts val="0"/>
              </a:spcAft>
              <a:buClr>
                <a:schemeClr val="dk1"/>
              </a:buClr>
              <a:buSzPts val="1100"/>
              <a:buFont typeface="Arial"/>
              <a:buNone/>
            </a:pPr>
            <a:endParaRPr sz="2000">
              <a:solidFill>
                <a:srgbClr val="0C4599"/>
              </a:solidFill>
              <a:latin typeface="Calibri"/>
              <a:ea typeface="Calibri"/>
              <a:cs typeface="Calibri"/>
              <a:sym typeface="Calibri"/>
            </a:endParaRPr>
          </a:p>
          <a:p>
            <a:pPr marL="457200" lvl="0" indent="-355600" rtl="0">
              <a:spcBef>
                <a:spcPts val="0"/>
              </a:spcBef>
              <a:spcAft>
                <a:spcPts val="0"/>
              </a:spcAft>
              <a:buClr>
                <a:srgbClr val="0C4599"/>
              </a:buClr>
              <a:buSzPts val="2000"/>
              <a:buFont typeface="Calibri"/>
              <a:buAutoNum type="arabicPeriod"/>
            </a:pPr>
            <a:r>
              <a:rPr lang="en" sz="2000">
                <a:solidFill>
                  <a:srgbClr val="0C4599"/>
                </a:solidFill>
                <a:latin typeface="Calibri"/>
                <a:ea typeface="Calibri"/>
                <a:cs typeface="Calibri"/>
                <a:sym typeface="Calibri"/>
              </a:rPr>
              <a:t>Enter the figures into the table in Step 8 for both College #2 and #3 once you are done with your plans. </a:t>
            </a:r>
            <a:endParaRPr sz="2000">
              <a:solidFill>
                <a:srgbClr val="0C4599"/>
              </a:solidFill>
              <a:latin typeface="Calibri"/>
              <a:ea typeface="Calibri"/>
              <a:cs typeface="Calibri"/>
              <a:sym typeface="Calibri"/>
            </a:endParaRPr>
          </a:p>
          <a:p>
            <a:pPr marL="0" lvl="0" indent="0" rtl="0">
              <a:spcBef>
                <a:spcPts val="600"/>
              </a:spcBef>
              <a:spcAft>
                <a:spcPts val="0"/>
              </a:spcAft>
              <a:buNone/>
            </a:pPr>
            <a:endParaRPr sz="2000" i="1">
              <a:solidFill>
                <a:srgbClr val="E69138"/>
              </a:solidFill>
              <a:latin typeface="Calibri"/>
              <a:ea typeface="Calibri"/>
              <a:cs typeface="Calibri"/>
              <a:sym typeface="Calibri"/>
            </a:endParaRPr>
          </a:p>
          <a:p>
            <a:pPr marL="0" lvl="0" indent="0" rtl="0">
              <a:spcBef>
                <a:spcPts val="600"/>
              </a:spcBef>
              <a:spcAft>
                <a:spcPts val="0"/>
              </a:spcAft>
              <a:buNone/>
            </a:pPr>
            <a:endParaRPr sz="2400">
              <a:solidFill>
                <a:srgbClr val="0C4599"/>
              </a:solidFill>
              <a:latin typeface="Calibri"/>
              <a:ea typeface="Calibri"/>
              <a:cs typeface="Calibri"/>
              <a:sym typeface="Calibri"/>
            </a:endParaRPr>
          </a:p>
          <a:p>
            <a:pPr marL="0" lvl="0" indent="0" rtl="0">
              <a:spcBef>
                <a:spcPts val="600"/>
              </a:spcBef>
              <a:spcAft>
                <a:spcPts val="0"/>
              </a:spcAft>
              <a:buNone/>
            </a:pPr>
            <a:endParaRPr sz="2400">
              <a:solidFill>
                <a:srgbClr val="0C4599"/>
              </a:solidFill>
              <a:latin typeface="Calibri"/>
              <a:ea typeface="Calibri"/>
              <a:cs typeface="Calibri"/>
              <a:sym typeface="Calibri"/>
            </a:endParaRPr>
          </a:p>
          <a:p>
            <a:pPr marL="457200" lvl="0" indent="0" rtl="0">
              <a:spcBef>
                <a:spcPts val="600"/>
              </a:spcBef>
              <a:spcAft>
                <a:spcPts val="0"/>
              </a:spcAft>
              <a:buNone/>
            </a:pPr>
            <a:endParaRPr sz="2400">
              <a:solidFill>
                <a:srgbClr val="0C4599"/>
              </a:solidFill>
              <a:latin typeface="Calibri"/>
              <a:ea typeface="Calibri"/>
              <a:cs typeface="Calibri"/>
              <a:sym typeface="Calibri"/>
            </a:endParaRPr>
          </a:p>
        </p:txBody>
      </p:sp>
      <p:pic>
        <p:nvPicPr>
          <p:cNvPr id="135" name="Shape 135"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136" name="Shape 136"/>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latin typeface="Calibri"/>
                <a:ea typeface="Calibri"/>
                <a:cs typeface="Calibri"/>
                <a:sym typeface="Calibri"/>
              </a:rPr>
              <a:t>12</a:t>
            </a:fld>
            <a:endParaRPr>
              <a:latin typeface="Calibri"/>
              <a:ea typeface="Calibri"/>
              <a:cs typeface="Calibri"/>
              <a:sym typeface="Calibri"/>
            </a:endParaRPr>
          </a:p>
        </p:txBody>
      </p:sp>
      <p:sp>
        <p:nvSpPr>
          <p:cNvPr id="137" name="Shape 137"/>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#16</a:t>
            </a:r>
            <a:endParaRPr sz="1400" b="0" i="1">
              <a:solidFill>
                <a:srgbClr val="0C4599"/>
              </a:solidFill>
              <a:latin typeface="Calibri"/>
              <a:ea typeface="Calibri"/>
              <a:cs typeface="Calibri"/>
              <a:sym typeface="Calibri"/>
            </a:endParaRPr>
          </a:p>
        </p:txBody>
      </p:sp>
      <p:sp>
        <p:nvSpPr>
          <p:cNvPr id="138" name="Shape 138"/>
          <p:cNvSpPr txBox="1"/>
          <p:nvPr/>
        </p:nvSpPr>
        <p:spPr>
          <a:xfrm>
            <a:off x="-129175" y="4749850"/>
            <a:ext cx="9144000" cy="589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1000">
                <a:solidFill>
                  <a:srgbClr val="999999"/>
                </a:solidFill>
                <a:uFill>
                  <a:noFill/>
                </a:uFill>
                <a:latin typeface="Calibri"/>
                <a:ea typeface="Calibri"/>
                <a:cs typeface="Calibri"/>
                <a:sym typeface="Calibri"/>
                <a:hlinkClick r:id="rId4"/>
              </a:rPr>
              <a:t>www.ngpf.org</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42"/>
        <p:cNvGrpSpPr/>
        <p:nvPr/>
      </p:nvGrpSpPr>
      <p:grpSpPr>
        <a:xfrm>
          <a:off x="0" y="0"/>
          <a:ext cx="0" cy="0"/>
          <a:chOff x="0" y="0"/>
          <a:chExt cx="0" cy="0"/>
        </a:xfrm>
      </p:grpSpPr>
      <p:sp>
        <p:nvSpPr>
          <p:cNvPr id="143" name="Shape 143"/>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400">
                <a:solidFill>
                  <a:srgbClr val="0C4599"/>
                </a:solidFill>
                <a:latin typeface="Calibri"/>
                <a:ea typeface="Calibri"/>
                <a:cs typeface="Calibri"/>
                <a:sym typeface="Calibri"/>
              </a:rPr>
              <a:t>STEP 10: Choose a College</a:t>
            </a:r>
            <a:endParaRPr sz="2400">
              <a:solidFill>
                <a:srgbClr val="0C4599"/>
              </a:solidFill>
              <a:latin typeface="Calibri"/>
              <a:ea typeface="Calibri"/>
              <a:cs typeface="Calibri"/>
              <a:sym typeface="Calibri"/>
            </a:endParaRPr>
          </a:p>
          <a:p>
            <a:pPr marL="0" lvl="0" indent="0" rtl="0">
              <a:spcBef>
                <a:spcPts val="0"/>
              </a:spcBef>
              <a:spcAft>
                <a:spcPts val="0"/>
              </a:spcAft>
              <a:buNone/>
            </a:pPr>
            <a:endParaRPr sz="1000">
              <a:latin typeface="Calibri"/>
              <a:ea typeface="Calibri"/>
              <a:cs typeface="Calibri"/>
              <a:sym typeface="Calibri"/>
            </a:endParaRPr>
          </a:p>
          <a:p>
            <a:pPr marL="0" lvl="0" indent="0" rtl="0">
              <a:spcBef>
                <a:spcPts val="0"/>
              </a:spcBef>
              <a:spcAft>
                <a:spcPts val="0"/>
              </a:spcAft>
              <a:buNone/>
            </a:pPr>
            <a:r>
              <a:rPr lang="en" sz="2400">
                <a:solidFill>
                  <a:srgbClr val="0C4599"/>
                </a:solidFill>
                <a:latin typeface="Calibri"/>
                <a:ea typeface="Calibri"/>
                <a:cs typeface="Calibri"/>
                <a:sym typeface="Calibri"/>
              </a:rPr>
              <a:t>Now that you have created a plan for each college, it’s time for you to compare your three choices and select the college that makes the most sense for you to attend. Review the table from Step 8 and answer questions 14-18 in your worksheet. </a:t>
            </a:r>
            <a:endParaRPr sz="2400">
              <a:solidFill>
                <a:srgbClr val="0C4599"/>
              </a:solidFill>
              <a:latin typeface="Calibri"/>
              <a:ea typeface="Calibri"/>
              <a:cs typeface="Calibri"/>
              <a:sym typeface="Calibri"/>
            </a:endParaRPr>
          </a:p>
          <a:p>
            <a:pPr marL="0" lvl="0" indent="0" rtl="0">
              <a:spcBef>
                <a:spcPts val="600"/>
              </a:spcBef>
              <a:spcAft>
                <a:spcPts val="0"/>
              </a:spcAft>
              <a:buNone/>
            </a:pPr>
            <a:endParaRPr sz="1400">
              <a:solidFill>
                <a:srgbClr val="0C4599"/>
              </a:solidFill>
              <a:latin typeface="Calibri"/>
              <a:ea typeface="Calibri"/>
              <a:cs typeface="Calibri"/>
              <a:sym typeface="Calibri"/>
            </a:endParaRPr>
          </a:p>
          <a:p>
            <a:pPr marL="457200" lvl="0" indent="0" rtl="0">
              <a:spcBef>
                <a:spcPts val="600"/>
              </a:spcBef>
              <a:spcAft>
                <a:spcPts val="0"/>
              </a:spcAft>
              <a:buNone/>
            </a:pPr>
            <a:endParaRPr sz="2400">
              <a:solidFill>
                <a:srgbClr val="0C4599"/>
              </a:solidFill>
              <a:latin typeface="Calibri"/>
              <a:ea typeface="Calibri"/>
              <a:cs typeface="Calibri"/>
              <a:sym typeface="Calibri"/>
            </a:endParaRPr>
          </a:p>
        </p:txBody>
      </p:sp>
      <p:pic>
        <p:nvPicPr>
          <p:cNvPr id="144" name="Shape 144"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145" name="Shape 145"/>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latin typeface="Calibri"/>
                <a:ea typeface="Calibri"/>
                <a:cs typeface="Calibri"/>
                <a:sym typeface="Calibri"/>
              </a:rPr>
              <a:t>13</a:t>
            </a:fld>
            <a:endParaRPr>
              <a:latin typeface="Calibri"/>
              <a:ea typeface="Calibri"/>
              <a:cs typeface="Calibri"/>
              <a:sym typeface="Calibri"/>
            </a:endParaRPr>
          </a:p>
        </p:txBody>
      </p:sp>
      <p:sp>
        <p:nvSpPr>
          <p:cNvPr id="146" name="Shape 146"/>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#16</a:t>
            </a:r>
            <a:endParaRPr sz="1400" b="0" i="1">
              <a:solidFill>
                <a:srgbClr val="0C4599"/>
              </a:solidFill>
              <a:latin typeface="Calibri"/>
              <a:ea typeface="Calibri"/>
              <a:cs typeface="Calibri"/>
              <a:sym typeface="Calibri"/>
            </a:endParaRPr>
          </a:p>
        </p:txBody>
      </p:sp>
      <p:sp>
        <p:nvSpPr>
          <p:cNvPr id="147" name="Shape 147"/>
          <p:cNvSpPr txBox="1"/>
          <p:nvPr/>
        </p:nvSpPr>
        <p:spPr>
          <a:xfrm>
            <a:off x="-129175" y="4749850"/>
            <a:ext cx="9144000" cy="589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1000">
                <a:solidFill>
                  <a:srgbClr val="999999"/>
                </a:solidFill>
                <a:uFill>
                  <a:noFill/>
                </a:uFill>
                <a:latin typeface="Calibri"/>
                <a:ea typeface="Calibri"/>
                <a:cs typeface="Calibri"/>
                <a:sym typeface="Calibri"/>
                <a:hlinkClick r:id="rId4"/>
              </a:rPr>
              <a:t>www.ngpf.org</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Review These Videos/Websites</a:t>
            </a:r>
            <a:endParaRPr lang="en-US" dirty="0"/>
          </a:p>
        </p:txBody>
      </p:sp>
      <p:sp>
        <p:nvSpPr>
          <p:cNvPr id="3" name="Text Placeholder 2"/>
          <p:cNvSpPr>
            <a:spLocks noGrp="1"/>
          </p:cNvSpPr>
          <p:nvPr>
            <p:ph type="body" idx="1"/>
          </p:nvPr>
        </p:nvSpPr>
        <p:spPr>
          <a:xfrm>
            <a:off x="457200" y="1200150"/>
            <a:ext cx="8463280" cy="3725681"/>
          </a:xfrm>
        </p:spPr>
        <p:txBody>
          <a:bodyPr/>
          <a:lstStyle/>
          <a:p>
            <a:r>
              <a:rPr lang="en-US" sz="1600" dirty="0" smtClean="0"/>
              <a:t>Student Loan Repayment Options</a:t>
            </a:r>
            <a:endParaRPr lang="en-US" sz="1600" dirty="0">
              <a:hlinkClick r:id="rId2"/>
            </a:endParaRPr>
          </a:p>
          <a:p>
            <a:pPr marL="38100" indent="0">
              <a:buNone/>
            </a:pPr>
            <a:r>
              <a:rPr lang="en-US" sz="1600" dirty="0" smtClean="0">
                <a:hlinkClick r:id="rId2"/>
              </a:rPr>
              <a:t>https</a:t>
            </a:r>
            <a:r>
              <a:rPr lang="en-US" sz="1600" dirty="0">
                <a:hlinkClick r:id="rId2"/>
              </a:rPr>
              <a:t>://www.salliemae.com/student-loans/smart-option-student-loan</a:t>
            </a:r>
            <a:r>
              <a:rPr lang="en-US" sz="1600" dirty="0" smtClean="0">
                <a:hlinkClick r:id="rId2"/>
              </a:rPr>
              <a:t>/</a:t>
            </a:r>
            <a:endParaRPr lang="en-US" sz="1600" dirty="0" smtClean="0"/>
          </a:p>
          <a:p>
            <a:r>
              <a:rPr lang="en-US" sz="1600" dirty="0" err="1" smtClean="0"/>
              <a:t>Salliemae</a:t>
            </a:r>
            <a:r>
              <a:rPr lang="en-US" sz="1600" dirty="0" smtClean="0"/>
              <a:t> Scholarship Search</a:t>
            </a:r>
          </a:p>
          <a:p>
            <a:pPr marL="38100" indent="0">
              <a:buNone/>
            </a:pPr>
            <a:r>
              <a:rPr lang="en-US" sz="1600" dirty="0" smtClean="0">
                <a:hlinkClick r:id="rId3"/>
              </a:rPr>
              <a:t>https</a:t>
            </a:r>
            <a:r>
              <a:rPr lang="en-US" sz="1600" dirty="0">
                <a:hlinkClick r:id="rId3"/>
              </a:rPr>
              <a:t>://www.salliemae.com/college-planning/tools/scholarship-search/?</a:t>
            </a:r>
            <a:r>
              <a:rPr lang="en-US" sz="1600" dirty="0" smtClean="0">
                <a:hlinkClick r:id="rId3"/>
              </a:rPr>
              <a:t>go=18</a:t>
            </a:r>
            <a:r>
              <a:rPr lang="en-US" sz="1600" dirty="0" smtClean="0"/>
              <a:t> </a:t>
            </a:r>
          </a:p>
          <a:p>
            <a:r>
              <a:rPr lang="en-US" sz="1600" dirty="0"/>
              <a:t>Fastweb - Search Scholarships and </a:t>
            </a:r>
            <a:r>
              <a:rPr lang="en-US" sz="1600" dirty="0" smtClean="0"/>
              <a:t>Schools</a:t>
            </a:r>
          </a:p>
          <a:p>
            <a:pPr marL="38100" indent="0">
              <a:buNone/>
            </a:pPr>
            <a:r>
              <a:rPr lang="en-US" sz="1600" dirty="0" smtClean="0">
                <a:hlinkClick r:id="rId4"/>
              </a:rPr>
              <a:t>https</a:t>
            </a:r>
            <a:r>
              <a:rPr lang="en-US" sz="1600" dirty="0">
                <a:hlinkClick r:id="rId4"/>
              </a:rPr>
              <a:t>://www.fastweb.com/</a:t>
            </a:r>
            <a:endParaRPr lang="en-US" sz="1600" dirty="0"/>
          </a:p>
          <a:p>
            <a:r>
              <a:rPr lang="en-US" sz="1600" dirty="0" smtClean="0"/>
              <a:t>CLEP </a:t>
            </a:r>
            <a:r>
              <a:rPr lang="en-US" sz="1600" dirty="0"/>
              <a:t>Exams - Get College Credit with an $80 </a:t>
            </a:r>
            <a:r>
              <a:rPr lang="en-US" sz="1600" dirty="0" smtClean="0"/>
              <a:t>test!</a:t>
            </a:r>
          </a:p>
          <a:p>
            <a:pPr marL="38100" indent="0">
              <a:buNone/>
            </a:pPr>
            <a:r>
              <a:rPr lang="en-US" sz="1600" dirty="0" smtClean="0">
                <a:hlinkClick r:id="rId5"/>
              </a:rPr>
              <a:t>https</a:t>
            </a:r>
            <a:r>
              <a:rPr lang="en-US" sz="1600" dirty="0">
                <a:hlinkClick r:id="rId5"/>
              </a:rPr>
              <a:t>://</a:t>
            </a:r>
            <a:r>
              <a:rPr lang="en-US" sz="1600" dirty="0" smtClean="0">
                <a:hlinkClick r:id="rId5"/>
              </a:rPr>
              <a:t>clep.collegeboard.org/exams</a:t>
            </a:r>
            <a:endParaRPr lang="en-US" sz="1600" dirty="0" smtClean="0"/>
          </a:p>
          <a:p>
            <a:r>
              <a:rPr lang="en-US" sz="1600" dirty="0" smtClean="0"/>
              <a:t>Dante </a:t>
            </a:r>
            <a:r>
              <a:rPr lang="en-US" sz="1600" dirty="0"/>
              <a:t>Exams - Get College Credit with an $80 test! </a:t>
            </a:r>
            <a:r>
              <a:rPr lang="en-US" sz="1400" i="1" dirty="0" smtClean="0"/>
              <a:t>(</a:t>
            </a:r>
            <a:r>
              <a:rPr lang="en-US" sz="1400" i="1" dirty="0"/>
              <a:t>subjects are different from </a:t>
            </a:r>
            <a:r>
              <a:rPr lang="en-US" sz="1400" i="1" dirty="0" smtClean="0"/>
              <a:t>CLEP</a:t>
            </a:r>
          </a:p>
          <a:p>
            <a:pPr marL="38100" indent="0">
              <a:buNone/>
            </a:pPr>
            <a:r>
              <a:rPr lang="en-US" sz="1600" dirty="0" smtClean="0">
                <a:hlinkClick r:id="rId6"/>
              </a:rPr>
              <a:t>http</a:t>
            </a:r>
            <a:r>
              <a:rPr lang="en-US" sz="1600" dirty="0">
                <a:hlinkClick r:id="rId6"/>
              </a:rPr>
              <a:t>://getcollegecredit.com</a:t>
            </a:r>
            <a:r>
              <a:rPr lang="en-US" sz="1600" dirty="0" smtClean="0">
                <a:hlinkClick r:id="rId6"/>
              </a:rPr>
              <a:t>/</a:t>
            </a:r>
            <a:endParaRPr lang="en-US" sz="1600" dirty="0"/>
          </a:p>
        </p:txBody>
      </p:sp>
      <p:sp>
        <p:nvSpPr>
          <p:cNvPr id="4" name="Slide Number Placeholder 3"/>
          <p:cNvSpPr>
            <a:spLocks noGrp="1"/>
          </p:cNvSpPr>
          <p:nvPr>
            <p:ph type="sldNum" idx="12"/>
          </p:nvPr>
        </p:nvSpPr>
        <p:spPr/>
        <p:txBody>
          <a:bodyPr/>
          <a:lstStyle/>
          <a:p>
            <a:pPr marL="0" lvl="0" indent="0">
              <a:spcBef>
                <a:spcPts val="0"/>
              </a:spcBef>
              <a:spcAft>
                <a:spcPts val="0"/>
              </a:spcAft>
              <a:buNone/>
            </a:pPr>
            <a:fld id="{00000000-1234-1234-1234-123412341234}" type="slidenum">
              <a:rPr lang="en" smtClean="0"/>
              <a:t>14</a:t>
            </a:fld>
            <a:endParaRPr lang="en"/>
          </a:p>
        </p:txBody>
      </p:sp>
    </p:spTree>
    <p:extLst>
      <p:ext uri="{BB962C8B-B14F-4D97-AF65-F5344CB8AC3E}">
        <p14:creationId xmlns:p14="http://schemas.microsoft.com/office/powerpoint/2010/main" val="586060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457200" y="1200150"/>
            <a:ext cx="8229600" cy="38199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400" dirty="0">
                <a:solidFill>
                  <a:srgbClr val="0C4599"/>
                </a:solidFill>
                <a:latin typeface="Calibri"/>
                <a:ea typeface="Calibri"/>
                <a:cs typeface="Calibri"/>
                <a:sym typeface="Calibri"/>
              </a:rPr>
              <a:t>STEP 1:  </a:t>
            </a:r>
            <a:endParaRPr sz="2400" dirty="0">
              <a:solidFill>
                <a:srgbClr val="0C4599"/>
              </a:solidFill>
              <a:latin typeface="Calibri"/>
              <a:ea typeface="Calibri"/>
              <a:cs typeface="Calibri"/>
              <a:sym typeface="Calibri"/>
            </a:endParaRPr>
          </a:p>
          <a:p>
            <a:pPr marL="0" lvl="0" indent="0" rtl="0">
              <a:spcBef>
                <a:spcPts val="600"/>
              </a:spcBef>
              <a:spcAft>
                <a:spcPts val="0"/>
              </a:spcAft>
              <a:buNone/>
            </a:pPr>
            <a:r>
              <a:rPr lang="en" sz="2200" dirty="0">
                <a:solidFill>
                  <a:srgbClr val="0C4599"/>
                </a:solidFill>
                <a:latin typeface="Calibri"/>
                <a:ea typeface="Calibri"/>
                <a:cs typeface="Calibri"/>
                <a:sym typeface="Calibri"/>
              </a:rPr>
              <a:t>Open the accompanying </a:t>
            </a:r>
            <a:r>
              <a:rPr lang="en" sz="2200" u="sng" dirty="0">
                <a:solidFill>
                  <a:schemeClr val="hlink"/>
                </a:solidFill>
                <a:latin typeface="Calibri"/>
                <a:ea typeface="Calibri"/>
                <a:cs typeface="Calibri"/>
                <a:sym typeface="Calibri"/>
                <a:hlinkClick r:id="rId3"/>
              </a:rPr>
              <a:t>worksheet</a:t>
            </a:r>
            <a:r>
              <a:rPr lang="en" sz="2200" dirty="0">
                <a:solidFill>
                  <a:srgbClr val="0C4599"/>
                </a:solidFill>
                <a:latin typeface="Calibri"/>
                <a:ea typeface="Calibri"/>
                <a:cs typeface="Calibri"/>
                <a:sym typeface="Calibri"/>
              </a:rPr>
              <a:t> for this activity. </a:t>
            </a:r>
            <a:r>
              <a:rPr lang="en" sz="2200" dirty="0" smtClean="0">
                <a:solidFill>
                  <a:srgbClr val="0C4599"/>
                </a:solidFill>
                <a:latin typeface="Calibri"/>
                <a:ea typeface="Calibri"/>
                <a:cs typeface="Calibri"/>
                <a:sym typeface="Calibri"/>
              </a:rPr>
              <a:t>(INTERACTIVE_4-YearCostsWksheet)</a:t>
            </a:r>
          </a:p>
          <a:p>
            <a:pPr marL="0" lvl="0" indent="0" rtl="0">
              <a:spcBef>
                <a:spcPts val="600"/>
              </a:spcBef>
              <a:spcAft>
                <a:spcPts val="0"/>
              </a:spcAft>
              <a:buNone/>
            </a:pPr>
            <a:r>
              <a:rPr lang="en" sz="2200" dirty="0" smtClean="0">
                <a:solidFill>
                  <a:srgbClr val="0C4599"/>
                </a:solidFill>
                <a:latin typeface="Calibri"/>
                <a:ea typeface="Calibri"/>
                <a:cs typeface="Calibri"/>
                <a:sym typeface="Calibri"/>
              </a:rPr>
              <a:t>Then</a:t>
            </a:r>
            <a:r>
              <a:rPr lang="en" sz="2200" dirty="0">
                <a:solidFill>
                  <a:srgbClr val="0C4599"/>
                </a:solidFill>
                <a:latin typeface="Calibri"/>
                <a:ea typeface="Calibri"/>
                <a:cs typeface="Calibri"/>
                <a:sym typeface="Calibri"/>
              </a:rPr>
              <a:t>, </a:t>
            </a:r>
            <a:r>
              <a:rPr lang="en" sz="2200" dirty="0" smtClean="0">
                <a:solidFill>
                  <a:srgbClr val="0C4599"/>
                </a:solidFill>
                <a:latin typeface="Calibri"/>
                <a:ea typeface="Calibri"/>
                <a:cs typeface="Calibri"/>
                <a:sym typeface="Calibri"/>
              </a:rPr>
              <a:t>click File </a:t>
            </a:r>
            <a:r>
              <a:rPr lang="en" sz="2200" dirty="0">
                <a:solidFill>
                  <a:srgbClr val="0C4599"/>
                </a:solidFill>
                <a:latin typeface="Calibri"/>
                <a:ea typeface="Calibri"/>
                <a:cs typeface="Calibri"/>
                <a:sym typeface="Calibri"/>
              </a:rPr>
              <a:t>→ </a:t>
            </a:r>
            <a:r>
              <a:rPr lang="en" sz="2200" dirty="0" smtClean="0">
                <a:solidFill>
                  <a:srgbClr val="0C4599"/>
                </a:solidFill>
                <a:latin typeface="Calibri"/>
                <a:ea typeface="Calibri"/>
                <a:cs typeface="Calibri"/>
                <a:sym typeface="Calibri"/>
              </a:rPr>
              <a:t>Save As</a:t>
            </a:r>
            <a:endParaRPr sz="2200" dirty="0">
              <a:solidFill>
                <a:srgbClr val="0C4599"/>
              </a:solidFill>
              <a:latin typeface="Calibri"/>
              <a:ea typeface="Calibri"/>
              <a:cs typeface="Calibri"/>
              <a:sym typeface="Calibri"/>
            </a:endParaRPr>
          </a:p>
          <a:p>
            <a:pPr marL="457200" lvl="0" indent="0" rtl="0">
              <a:spcBef>
                <a:spcPts val="600"/>
              </a:spcBef>
              <a:spcAft>
                <a:spcPts val="0"/>
              </a:spcAft>
              <a:buNone/>
            </a:pPr>
            <a:r>
              <a:rPr lang="en" sz="2200" dirty="0">
                <a:solidFill>
                  <a:srgbClr val="0C4599"/>
                </a:solidFill>
                <a:latin typeface="Calibri"/>
                <a:ea typeface="Calibri"/>
                <a:cs typeface="Calibri"/>
                <a:sym typeface="Calibri"/>
              </a:rPr>
              <a:t>Name your worksheet </a:t>
            </a:r>
            <a:r>
              <a:rPr lang="en-US" sz="2200" dirty="0" smtClean="0">
                <a:solidFill>
                  <a:srgbClr val="0C4599"/>
                </a:solidFill>
                <a:latin typeface="Calibri"/>
                <a:ea typeface="Calibri"/>
                <a:cs typeface="Calibri"/>
                <a:sym typeface="Calibri"/>
              </a:rPr>
              <a:t>:</a:t>
            </a:r>
          </a:p>
          <a:p>
            <a:pPr marL="457200" lvl="0" indent="0" rtl="0">
              <a:spcBef>
                <a:spcPts val="600"/>
              </a:spcBef>
              <a:spcAft>
                <a:spcPts val="0"/>
              </a:spcAft>
              <a:buNone/>
            </a:pPr>
            <a:r>
              <a:rPr lang="en-US" sz="2200" dirty="0" err="1" smtClean="0">
                <a:solidFill>
                  <a:srgbClr val="0C4599"/>
                </a:solidFill>
                <a:latin typeface="Calibri"/>
                <a:ea typeface="Calibri"/>
                <a:cs typeface="Calibri"/>
                <a:sym typeface="Calibri"/>
              </a:rPr>
              <a:t>Lastname_college_comparison</a:t>
            </a:r>
            <a:endParaRPr sz="2200" dirty="0">
              <a:solidFill>
                <a:srgbClr val="0C4599"/>
              </a:solidFill>
              <a:latin typeface="Calibri"/>
              <a:ea typeface="Calibri"/>
              <a:cs typeface="Calibri"/>
              <a:sym typeface="Calibri"/>
            </a:endParaRPr>
          </a:p>
          <a:p>
            <a:pPr marL="457200" lvl="0" indent="0" rtl="0">
              <a:spcBef>
                <a:spcPts val="600"/>
              </a:spcBef>
              <a:spcAft>
                <a:spcPts val="0"/>
              </a:spcAft>
              <a:buNone/>
            </a:pPr>
            <a:r>
              <a:rPr lang="en-US" sz="2200" dirty="0" smtClean="0">
                <a:solidFill>
                  <a:srgbClr val="0C4599"/>
                </a:solidFill>
                <a:latin typeface="Calibri"/>
                <a:ea typeface="Calibri"/>
                <a:cs typeface="Calibri"/>
                <a:sym typeface="Calibri"/>
              </a:rPr>
              <a:t>Save it to your YISD OneDrive</a:t>
            </a:r>
            <a:endParaRPr sz="2200" dirty="0">
              <a:solidFill>
                <a:srgbClr val="0C4599"/>
              </a:solidFill>
              <a:latin typeface="Calibri"/>
              <a:ea typeface="Calibri"/>
              <a:cs typeface="Calibri"/>
              <a:sym typeface="Calibri"/>
            </a:endParaRPr>
          </a:p>
          <a:p>
            <a:pPr marL="457200" lvl="0" indent="0" rtl="0">
              <a:spcBef>
                <a:spcPts val="600"/>
              </a:spcBef>
              <a:spcAft>
                <a:spcPts val="0"/>
              </a:spcAft>
              <a:buClr>
                <a:schemeClr val="dk1"/>
              </a:buClr>
              <a:buSzPts val="1100"/>
              <a:buFont typeface="Arial"/>
              <a:buNone/>
            </a:pPr>
            <a:r>
              <a:rPr lang="en" sz="2400" dirty="0">
                <a:solidFill>
                  <a:srgbClr val="0C4599"/>
                </a:solidFill>
                <a:latin typeface="Calibri"/>
                <a:ea typeface="Calibri"/>
                <a:cs typeface="Calibri"/>
                <a:sym typeface="Calibri"/>
              </a:rPr>
              <a:t>Use your copy of the worksheet to record all the work for this activity.</a:t>
            </a:r>
            <a:endParaRPr sz="800" dirty="0">
              <a:solidFill>
                <a:srgbClr val="0C4599"/>
              </a:solidFill>
              <a:latin typeface="Calibri"/>
              <a:ea typeface="Calibri"/>
              <a:cs typeface="Calibri"/>
              <a:sym typeface="Calibri"/>
            </a:endParaRPr>
          </a:p>
          <a:p>
            <a:pPr marL="0" lvl="0" indent="0" rtl="0">
              <a:spcBef>
                <a:spcPts val="600"/>
              </a:spcBef>
              <a:spcAft>
                <a:spcPts val="0"/>
              </a:spcAft>
              <a:buClr>
                <a:schemeClr val="dk1"/>
              </a:buClr>
              <a:buSzPts val="1100"/>
              <a:buFont typeface="Arial"/>
              <a:buNone/>
            </a:pPr>
            <a:endParaRPr sz="800" dirty="0">
              <a:solidFill>
                <a:srgbClr val="0C4599"/>
              </a:solidFill>
              <a:latin typeface="Calibri"/>
              <a:ea typeface="Calibri"/>
              <a:cs typeface="Calibri"/>
              <a:sym typeface="Calibri"/>
            </a:endParaRPr>
          </a:p>
          <a:p>
            <a:pPr marL="457200" lvl="0" indent="0" rtl="0">
              <a:spcBef>
                <a:spcPts val="600"/>
              </a:spcBef>
              <a:spcAft>
                <a:spcPts val="0"/>
              </a:spcAft>
              <a:buNone/>
            </a:pPr>
            <a:endParaRPr sz="2200" dirty="0">
              <a:solidFill>
                <a:srgbClr val="0C4599"/>
              </a:solidFill>
              <a:latin typeface="Calibri"/>
              <a:ea typeface="Calibri"/>
              <a:cs typeface="Calibri"/>
              <a:sym typeface="Calibri"/>
            </a:endParaRPr>
          </a:p>
        </p:txBody>
      </p:sp>
      <p:pic>
        <p:nvPicPr>
          <p:cNvPr id="45" name="Shape 45" descr="NGPF_LG.png"/>
          <p:cNvPicPr preferRelativeResize="0"/>
          <p:nvPr/>
        </p:nvPicPr>
        <p:blipFill>
          <a:blip r:embed="rId4">
            <a:alphaModFix/>
          </a:blip>
          <a:stretch>
            <a:fillRect/>
          </a:stretch>
        </p:blipFill>
        <p:spPr>
          <a:xfrm>
            <a:off x="289575" y="-51125"/>
            <a:ext cx="2743200" cy="1371600"/>
          </a:xfrm>
          <a:prstGeom prst="rect">
            <a:avLst/>
          </a:prstGeom>
          <a:noFill/>
          <a:ln>
            <a:noFill/>
          </a:ln>
        </p:spPr>
      </p:pic>
      <p:sp>
        <p:nvSpPr>
          <p:cNvPr id="46" name="Shape 46"/>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#16</a:t>
            </a:r>
            <a:endParaRPr sz="1400" b="0" i="1">
              <a:solidFill>
                <a:srgbClr val="0C4599"/>
              </a:solidFill>
              <a:latin typeface="Calibri"/>
              <a:ea typeface="Calibri"/>
              <a:cs typeface="Calibri"/>
              <a:sym typeface="Calibri"/>
            </a:endParaRPr>
          </a:p>
        </p:txBody>
      </p:sp>
      <p:sp>
        <p:nvSpPr>
          <p:cNvPr id="47" name="Shape 47"/>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rtl="0">
              <a:spcBef>
                <a:spcPts val="0"/>
              </a:spcBef>
              <a:spcAft>
                <a:spcPts val="0"/>
              </a:spcAft>
              <a:buNone/>
            </a:pPr>
            <a:fld id="{00000000-1234-1234-1234-123412341234}" type="slidenum">
              <a:rPr lang="en">
                <a:latin typeface="Calibri"/>
                <a:ea typeface="Calibri"/>
                <a:cs typeface="Calibri"/>
                <a:sym typeface="Calibri"/>
              </a:rPr>
              <a:t>2</a:t>
            </a:fld>
            <a:endParaRPr>
              <a:latin typeface="Calibri"/>
              <a:ea typeface="Calibri"/>
              <a:cs typeface="Calibri"/>
              <a:sym typeface="Calibri"/>
            </a:endParaRPr>
          </a:p>
        </p:txBody>
      </p:sp>
      <p:sp>
        <p:nvSpPr>
          <p:cNvPr id="48" name="Shape 48"/>
          <p:cNvSpPr txBox="1"/>
          <p:nvPr/>
        </p:nvSpPr>
        <p:spPr>
          <a:xfrm>
            <a:off x="-129175" y="4749850"/>
            <a:ext cx="9144000" cy="589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1000">
                <a:solidFill>
                  <a:srgbClr val="999999"/>
                </a:solidFill>
                <a:uFill>
                  <a:noFill/>
                </a:uFill>
                <a:latin typeface="Calibri"/>
                <a:ea typeface="Calibri"/>
                <a:cs typeface="Calibri"/>
                <a:sym typeface="Calibri"/>
                <a:hlinkClick r:id="rId5"/>
              </a:rPr>
              <a:t>www.ngpf.org</a:t>
            </a:r>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52"/>
        <p:cNvGrpSpPr/>
        <p:nvPr/>
      </p:nvGrpSpPr>
      <p:grpSpPr>
        <a:xfrm>
          <a:off x="0" y="0"/>
          <a:ext cx="0" cy="0"/>
          <a:chOff x="0" y="0"/>
          <a:chExt cx="0" cy="0"/>
        </a:xfrm>
      </p:grpSpPr>
      <p:sp>
        <p:nvSpPr>
          <p:cNvPr id="53" name="Shape 53"/>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400" dirty="0">
                <a:solidFill>
                  <a:srgbClr val="0C4599"/>
                </a:solidFill>
                <a:latin typeface="Calibri"/>
                <a:ea typeface="Calibri"/>
                <a:cs typeface="Calibri"/>
                <a:sym typeface="Calibri"/>
              </a:rPr>
              <a:t>STEP 2: Get Started with College Planning Calculator</a:t>
            </a:r>
            <a:endParaRPr sz="2400" dirty="0">
              <a:solidFill>
                <a:srgbClr val="0C4599"/>
              </a:solidFill>
              <a:latin typeface="Calibri"/>
              <a:ea typeface="Calibri"/>
              <a:cs typeface="Calibri"/>
              <a:sym typeface="Calibri"/>
            </a:endParaRPr>
          </a:p>
          <a:p>
            <a:pPr marL="457200" lvl="0" indent="-330200" rtl="0">
              <a:spcBef>
                <a:spcPts val="600"/>
              </a:spcBef>
              <a:spcAft>
                <a:spcPts val="0"/>
              </a:spcAft>
              <a:buClr>
                <a:srgbClr val="0C4599"/>
              </a:buClr>
              <a:buSzPts val="1600"/>
              <a:buFont typeface="Calibri"/>
              <a:buAutoNum type="arabicPeriod"/>
            </a:pPr>
            <a:r>
              <a:rPr lang="en" sz="1600" dirty="0">
                <a:solidFill>
                  <a:srgbClr val="0C4599"/>
                </a:solidFill>
                <a:highlight>
                  <a:srgbClr val="FFFFFF"/>
                </a:highlight>
                <a:latin typeface="Calibri"/>
                <a:ea typeface="Calibri"/>
                <a:cs typeface="Calibri"/>
                <a:sym typeface="Calibri"/>
              </a:rPr>
              <a:t>List the three colleges you are interested in comparing in your worksheet (question 1).</a:t>
            </a:r>
            <a:endParaRPr sz="1600" dirty="0">
              <a:solidFill>
                <a:srgbClr val="0C4599"/>
              </a:solidFill>
              <a:highlight>
                <a:srgbClr val="FFFFFF"/>
              </a:highlight>
              <a:latin typeface="Calibri"/>
              <a:ea typeface="Calibri"/>
              <a:cs typeface="Calibri"/>
              <a:sym typeface="Calibri"/>
            </a:endParaRPr>
          </a:p>
          <a:p>
            <a:pPr lvl="0" indent="-330200">
              <a:spcBef>
                <a:spcPts val="0"/>
              </a:spcBef>
              <a:buClr>
                <a:srgbClr val="0C4599"/>
              </a:buClr>
              <a:buSzPts val="1600"/>
              <a:buFont typeface="Calibri"/>
              <a:buAutoNum type="arabicPeriod"/>
            </a:pPr>
            <a:r>
              <a:rPr lang="en" sz="1600" dirty="0">
                <a:solidFill>
                  <a:srgbClr val="0C4599"/>
                </a:solidFill>
                <a:latin typeface="Calibri"/>
                <a:ea typeface="Calibri"/>
                <a:cs typeface="Calibri"/>
                <a:sym typeface="Calibri"/>
              </a:rPr>
              <a:t>Sign into the </a:t>
            </a:r>
            <a:r>
              <a:rPr lang="en" sz="1600" u="sng" dirty="0">
                <a:solidFill>
                  <a:srgbClr val="0C4599"/>
                </a:solidFill>
                <a:latin typeface="Calibri"/>
                <a:ea typeface="Calibri"/>
                <a:cs typeface="Calibri"/>
                <a:sym typeface="Calibri"/>
                <a:hlinkClick r:id="rId3"/>
              </a:rPr>
              <a:t>College Planning Calculator</a:t>
            </a:r>
            <a:r>
              <a:rPr lang="en" sz="1600" dirty="0">
                <a:solidFill>
                  <a:srgbClr val="0C4599"/>
                </a:solidFill>
                <a:latin typeface="Calibri"/>
                <a:ea typeface="Calibri"/>
                <a:cs typeface="Calibri"/>
                <a:sym typeface="Calibri"/>
              </a:rPr>
              <a:t> </a:t>
            </a:r>
            <a:r>
              <a:rPr lang="en-US" sz="1600" dirty="0">
                <a:solidFill>
                  <a:srgbClr val="0C4599"/>
                </a:solidFill>
                <a:latin typeface="Calibri"/>
                <a:ea typeface="Calibri"/>
                <a:cs typeface="Calibri"/>
                <a:sym typeface="Calibri"/>
              </a:rPr>
              <a:t>(</a:t>
            </a:r>
            <a:r>
              <a:rPr lang="en-US" sz="1600" dirty="0">
                <a:solidFill>
                  <a:srgbClr val="0C4599"/>
                </a:solidFill>
                <a:latin typeface="Calibri"/>
                <a:ea typeface="Calibri"/>
                <a:cs typeface="Calibri"/>
                <a:sym typeface="Calibri"/>
                <a:hlinkClick r:id="rId3"/>
              </a:rPr>
              <a:t>https://www.salliemae.com/college-planning/tools/college-planning-calculator</a:t>
            </a:r>
            <a:r>
              <a:rPr lang="en-US" sz="1600" dirty="0" smtClean="0">
                <a:solidFill>
                  <a:srgbClr val="0C4599"/>
                </a:solidFill>
                <a:latin typeface="Calibri"/>
                <a:ea typeface="Calibri"/>
                <a:cs typeface="Calibri"/>
                <a:sym typeface="Calibri"/>
                <a:hlinkClick r:id="rId3"/>
              </a:rPr>
              <a:t>/</a:t>
            </a:r>
            <a:r>
              <a:rPr lang="en-US" sz="1600" dirty="0" smtClean="0">
                <a:solidFill>
                  <a:srgbClr val="0C4599"/>
                </a:solidFill>
                <a:latin typeface="Calibri"/>
                <a:ea typeface="Calibri"/>
                <a:cs typeface="Calibri"/>
                <a:sym typeface="Calibri"/>
              </a:rPr>
              <a:t>)</a:t>
            </a:r>
            <a:endParaRPr sz="1600" dirty="0">
              <a:solidFill>
                <a:srgbClr val="0C4599"/>
              </a:solidFill>
              <a:latin typeface="Calibri"/>
              <a:ea typeface="Calibri"/>
              <a:cs typeface="Calibri"/>
              <a:sym typeface="Calibri"/>
            </a:endParaRPr>
          </a:p>
          <a:p>
            <a:pPr marL="457200" lvl="0" indent="-330200" rtl="0">
              <a:spcBef>
                <a:spcPts val="0"/>
              </a:spcBef>
              <a:spcAft>
                <a:spcPts val="0"/>
              </a:spcAft>
              <a:buClr>
                <a:srgbClr val="0C4599"/>
              </a:buClr>
              <a:buSzPts val="1600"/>
              <a:buFont typeface="Calibri"/>
              <a:buAutoNum type="arabicPeriod"/>
            </a:pPr>
            <a:r>
              <a:rPr lang="en" sz="1600" dirty="0">
                <a:solidFill>
                  <a:srgbClr val="0C4599"/>
                </a:solidFill>
                <a:latin typeface="Calibri"/>
                <a:ea typeface="Calibri"/>
                <a:cs typeface="Calibri"/>
                <a:sym typeface="Calibri"/>
              </a:rPr>
              <a:t>Click on “College Planning Calculator”. </a:t>
            </a:r>
            <a:endParaRPr sz="1600" dirty="0">
              <a:solidFill>
                <a:srgbClr val="0C4599"/>
              </a:solidFill>
              <a:latin typeface="Calibri"/>
              <a:ea typeface="Calibri"/>
              <a:cs typeface="Calibri"/>
              <a:sym typeface="Calibri"/>
            </a:endParaRPr>
          </a:p>
          <a:p>
            <a:pPr marL="457200" lvl="0" indent="-330200" rtl="0">
              <a:spcBef>
                <a:spcPts val="0"/>
              </a:spcBef>
              <a:spcAft>
                <a:spcPts val="0"/>
              </a:spcAft>
              <a:buClr>
                <a:srgbClr val="0C4599"/>
              </a:buClr>
              <a:buSzPts val="1600"/>
              <a:buFont typeface="Calibri"/>
              <a:buAutoNum type="arabicPeriod"/>
            </a:pPr>
            <a:r>
              <a:rPr lang="en" sz="1600" dirty="0">
                <a:solidFill>
                  <a:srgbClr val="0C4599"/>
                </a:solidFill>
                <a:latin typeface="Calibri"/>
                <a:ea typeface="Calibri"/>
                <a:cs typeface="Calibri"/>
                <a:sym typeface="Calibri"/>
              </a:rPr>
              <a:t>Click on “Create a New Plan”. </a:t>
            </a:r>
            <a:endParaRPr sz="1600" dirty="0">
              <a:solidFill>
                <a:srgbClr val="0C4599"/>
              </a:solidFill>
              <a:latin typeface="Calibri"/>
              <a:ea typeface="Calibri"/>
              <a:cs typeface="Calibri"/>
              <a:sym typeface="Calibri"/>
            </a:endParaRPr>
          </a:p>
          <a:p>
            <a:pPr marL="457200" lvl="0" indent="-330200" rtl="0">
              <a:spcBef>
                <a:spcPts val="0"/>
              </a:spcBef>
              <a:spcAft>
                <a:spcPts val="0"/>
              </a:spcAft>
              <a:buClr>
                <a:srgbClr val="0C4599"/>
              </a:buClr>
              <a:buSzPts val="1600"/>
              <a:buFont typeface="Calibri"/>
              <a:buAutoNum type="arabicPeriod"/>
            </a:pPr>
            <a:r>
              <a:rPr lang="en" sz="1600" dirty="0">
                <a:solidFill>
                  <a:srgbClr val="0C4599"/>
                </a:solidFill>
                <a:latin typeface="Calibri"/>
                <a:ea typeface="Calibri"/>
                <a:cs typeface="Calibri"/>
                <a:sym typeface="Calibri"/>
              </a:rPr>
              <a:t>Briefly review the “How the Average Family Pays for College” pie chart on the left to remind yourself of the different ways you can pay for college.</a:t>
            </a:r>
            <a:endParaRPr sz="1600" dirty="0">
              <a:solidFill>
                <a:srgbClr val="0C4599"/>
              </a:solidFill>
              <a:latin typeface="Calibri"/>
              <a:ea typeface="Calibri"/>
              <a:cs typeface="Calibri"/>
              <a:sym typeface="Calibri"/>
            </a:endParaRPr>
          </a:p>
          <a:p>
            <a:pPr marL="457200" lvl="0" indent="-330200" rtl="0">
              <a:spcBef>
                <a:spcPts val="0"/>
              </a:spcBef>
              <a:spcAft>
                <a:spcPts val="0"/>
              </a:spcAft>
              <a:buClr>
                <a:srgbClr val="0C4599"/>
              </a:buClr>
              <a:buSzPts val="1600"/>
              <a:buFont typeface="Calibri"/>
              <a:buAutoNum type="arabicPeriod"/>
            </a:pPr>
            <a:r>
              <a:rPr lang="en" sz="1600" dirty="0">
                <a:solidFill>
                  <a:srgbClr val="0C4599"/>
                </a:solidFill>
                <a:latin typeface="Calibri"/>
                <a:ea typeface="Calibri"/>
                <a:cs typeface="Calibri"/>
                <a:sym typeface="Calibri"/>
              </a:rPr>
              <a:t>In the “Let’s Get Started” section, follow your teacher’s instructions on how to name your plan. </a:t>
            </a:r>
            <a:endParaRPr sz="1600" dirty="0">
              <a:solidFill>
                <a:srgbClr val="0C4599"/>
              </a:solidFill>
              <a:latin typeface="Calibri"/>
              <a:ea typeface="Calibri"/>
              <a:cs typeface="Calibri"/>
              <a:sym typeface="Calibri"/>
            </a:endParaRPr>
          </a:p>
          <a:p>
            <a:pPr marL="457200" lvl="0" indent="-330200" rtl="0">
              <a:spcBef>
                <a:spcPts val="0"/>
              </a:spcBef>
              <a:spcAft>
                <a:spcPts val="0"/>
              </a:spcAft>
              <a:buClr>
                <a:srgbClr val="0C4599"/>
              </a:buClr>
              <a:buSzPts val="1600"/>
              <a:buFont typeface="Calibri"/>
              <a:buAutoNum type="arabicPeriod"/>
            </a:pPr>
            <a:r>
              <a:rPr lang="en" sz="1600" dirty="0">
                <a:solidFill>
                  <a:srgbClr val="0C4599"/>
                </a:solidFill>
                <a:latin typeface="Calibri"/>
                <a:ea typeface="Calibri"/>
                <a:cs typeface="Calibri"/>
                <a:sym typeface="Calibri"/>
              </a:rPr>
              <a:t>Select the number of years you have until you start college. </a:t>
            </a:r>
            <a:endParaRPr sz="1600" dirty="0">
              <a:solidFill>
                <a:srgbClr val="0C4599"/>
              </a:solidFill>
              <a:latin typeface="Calibri"/>
              <a:ea typeface="Calibri"/>
              <a:cs typeface="Calibri"/>
              <a:sym typeface="Calibri"/>
            </a:endParaRPr>
          </a:p>
          <a:p>
            <a:pPr marL="457200" lvl="0" indent="-330200" rtl="0">
              <a:spcBef>
                <a:spcPts val="0"/>
              </a:spcBef>
              <a:spcAft>
                <a:spcPts val="0"/>
              </a:spcAft>
              <a:buClr>
                <a:srgbClr val="0C4599"/>
              </a:buClr>
              <a:buSzPts val="1600"/>
              <a:buFont typeface="Calibri"/>
              <a:buAutoNum type="arabicPeriod"/>
            </a:pPr>
            <a:r>
              <a:rPr lang="en" sz="1600" dirty="0">
                <a:solidFill>
                  <a:srgbClr val="0C4599"/>
                </a:solidFill>
                <a:latin typeface="Calibri"/>
                <a:ea typeface="Calibri"/>
                <a:cs typeface="Calibri"/>
                <a:sym typeface="Calibri"/>
              </a:rPr>
              <a:t>Click on “Start Your Plan”. </a:t>
            </a:r>
            <a:endParaRPr sz="1600" dirty="0">
              <a:solidFill>
                <a:srgbClr val="0C4599"/>
              </a:solidFill>
              <a:highlight>
                <a:srgbClr val="FFFFFF"/>
              </a:highlight>
              <a:latin typeface="Calibri"/>
              <a:ea typeface="Calibri"/>
              <a:cs typeface="Calibri"/>
              <a:sym typeface="Calibri"/>
            </a:endParaRPr>
          </a:p>
          <a:p>
            <a:pPr marL="0" lvl="0" indent="0" rtl="0">
              <a:spcBef>
                <a:spcPts val="600"/>
              </a:spcBef>
              <a:spcAft>
                <a:spcPts val="0"/>
              </a:spcAft>
              <a:buNone/>
            </a:pPr>
            <a:endParaRPr sz="2200" dirty="0">
              <a:solidFill>
                <a:srgbClr val="0C4599"/>
              </a:solidFill>
              <a:latin typeface="Calibri"/>
              <a:ea typeface="Calibri"/>
              <a:cs typeface="Calibri"/>
              <a:sym typeface="Calibri"/>
            </a:endParaRPr>
          </a:p>
          <a:p>
            <a:pPr marL="0" lvl="0" indent="0" rtl="0">
              <a:spcBef>
                <a:spcPts val="600"/>
              </a:spcBef>
              <a:spcAft>
                <a:spcPts val="0"/>
              </a:spcAft>
              <a:buNone/>
            </a:pPr>
            <a:endParaRPr sz="2000" i="1" dirty="0">
              <a:solidFill>
                <a:srgbClr val="E69138"/>
              </a:solidFill>
              <a:latin typeface="Calibri"/>
              <a:ea typeface="Calibri"/>
              <a:cs typeface="Calibri"/>
              <a:sym typeface="Calibri"/>
            </a:endParaRPr>
          </a:p>
          <a:p>
            <a:pPr marL="0" lvl="0" indent="0" rtl="0">
              <a:spcBef>
                <a:spcPts val="600"/>
              </a:spcBef>
              <a:spcAft>
                <a:spcPts val="0"/>
              </a:spcAft>
              <a:buNone/>
            </a:pPr>
            <a:endParaRPr sz="2400" dirty="0">
              <a:solidFill>
                <a:srgbClr val="0C4599"/>
              </a:solidFill>
              <a:latin typeface="Calibri"/>
              <a:ea typeface="Calibri"/>
              <a:cs typeface="Calibri"/>
              <a:sym typeface="Calibri"/>
            </a:endParaRPr>
          </a:p>
          <a:p>
            <a:pPr marL="0" lvl="0" indent="0" rtl="0">
              <a:spcBef>
                <a:spcPts val="600"/>
              </a:spcBef>
              <a:spcAft>
                <a:spcPts val="0"/>
              </a:spcAft>
              <a:buNone/>
            </a:pPr>
            <a:endParaRPr sz="2400" dirty="0">
              <a:solidFill>
                <a:srgbClr val="0C4599"/>
              </a:solidFill>
              <a:latin typeface="Calibri"/>
              <a:ea typeface="Calibri"/>
              <a:cs typeface="Calibri"/>
              <a:sym typeface="Calibri"/>
            </a:endParaRPr>
          </a:p>
          <a:p>
            <a:pPr marL="457200" lvl="0" indent="0" rtl="0">
              <a:spcBef>
                <a:spcPts val="600"/>
              </a:spcBef>
              <a:spcAft>
                <a:spcPts val="0"/>
              </a:spcAft>
              <a:buNone/>
            </a:pPr>
            <a:endParaRPr sz="2400" dirty="0">
              <a:solidFill>
                <a:srgbClr val="0C4599"/>
              </a:solidFill>
              <a:latin typeface="Calibri"/>
              <a:ea typeface="Calibri"/>
              <a:cs typeface="Calibri"/>
              <a:sym typeface="Calibri"/>
            </a:endParaRPr>
          </a:p>
        </p:txBody>
      </p:sp>
      <p:pic>
        <p:nvPicPr>
          <p:cNvPr id="54" name="Shape 54" descr="NGPF_LG.png"/>
          <p:cNvPicPr preferRelativeResize="0"/>
          <p:nvPr/>
        </p:nvPicPr>
        <p:blipFill>
          <a:blip r:embed="rId4">
            <a:alphaModFix/>
          </a:blip>
          <a:stretch>
            <a:fillRect/>
          </a:stretch>
        </p:blipFill>
        <p:spPr>
          <a:xfrm>
            <a:off x="289575" y="-51125"/>
            <a:ext cx="2743200" cy="1371600"/>
          </a:xfrm>
          <a:prstGeom prst="rect">
            <a:avLst/>
          </a:prstGeom>
          <a:noFill/>
          <a:ln>
            <a:noFill/>
          </a:ln>
        </p:spPr>
      </p:pic>
      <p:sp>
        <p:nvSpPr>
          <p:cNvPr id="55" name="Shape 55"/>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latin typeface="Calibri"/>
                <a:ea typeface="Calibri"/>
                <a:cs typeface="Calibri"/>
                <a:sym typeface="Calibri"/>
              </a:rPr>
              <a:t>3</a:t>
            </a:fld>
            <a:endParaRPr>
              <a:latin typeface="Calibri"/>
              <a:ea typeface="Calibri"/>
              <a:cs typeface="Calibri"/>
              <a:sym typeface="Calibri"/>
            </a:endParaRPr>
          </a:p>
        </p:txBody>
      </p:sp>
      <p:sp>
        <p:nvSpPr>
          <p:cNvPr id="56" name="Shape 56"/>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#16</a:t>
            </a:r>
            <a:endParaRPr sz="1400" b="0" i="1">
              <a:solidFill>
                <a:srgbClr val="0C4599"/>
              </a:solidFill>
              <a:latin typeface="Calibri"/>
              <a:ea typeface="Calibri"/>
              <a:cs typeface="Calibri"/>
              <a:sym typeface="Calibri"/>
            </a:endParaRPr>
          </a:p>
        </p:txBody>
      </p:sp>
      <p:sp>
        <p:nvSpPr>
          <p:cNvPr id="57" name="Shape 57"/>
          <p:cNvSpPr txBox="1"/>
          <p:nvPr/>
        </p:nvSpPr>
        <p:spPr>
          <a:xfrm>
            <a:off x="-129175" y="4749850"/>
            <a:ext cx="9144000" cy="589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1000">
                <a:solidFill>
                  <a:srgbClr val="999999"/>
                </a:solidFill>
                <a:uFill>
                  <a:noFill/>
                </a:uFill>
                <a:latin typeface="Calibri"/>
                <a:ea typeface="Calibri"/>
                <a:cs typeface="Calibri"/>
                <a:sym typeface="Calibri"/>
                <a:hlinkClick r:id="rId5"/>
              </a:rPr>
              <a:t>www.ngpf.org</a:t>
            </a: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400">
                <a:solidFill>
                  <a:srgbClr val="0C4599"/>
                </a:solidFill>
                <a:latin typeface="Calibri"/>
                <a:ea typeface="Calibri"/>
                <a:cs typeface="Calibri"/>
                <a:sym typeface="Calibri"/>
              </a:rPr>
              <a:t>STEP 3: Cost of Education</a:t>
            </a:r>
            <a:endParaRPr sz="2400">
              <a:solidFill>
                <a:srgbClr val="0C4599"/>
              </a:solidFill>
              <a:latin typeface="Calibri"/>
              <a:ea typeface="Calibri"/>
              <a:cs typeface="Calibri"/>
              <a:sym typeface="Calibri"/>
            </a:endParaRPr>
          </a:p>
          <a:p>
            <a:pPr marL="0" lvl="0" indent="0" rtl="0">
              <a:spcBef>
                <a:spcPts val="0"/>
              </a:spcBef>
              <a:spcAft>
                <a:spcPts val="0"/>
              </a:spcAft>
              <a:buNone/>
            </a:pPr>
            <a:r>
              <a:rPr lang="en" sz="1600">
                <a:solidFill>
                  <a:srgbClr val="0C4599"/>
                </a:solidFill>
                <a:latin typeface="Calibri"/>
                <a:ea typeface="Calibri"/>
                <a:cs typeface="Calibri"/>
                <a:sym typeface="Calibri"/>
              </a:rPr>
              <a:t>In this section, you will find out the total cost of attending College #1. Follow these steps for the questions in this section: </a:t>
            </a:r>
            <a:endParaRPr sz="1600">
              <a:solidFill>
                <a:srgbClr val="0C4599"/>
              </a:solidFill>
              <a:latin typeface="Calibri"/>
              <a:ea typeface="Calibri"/>
              <a:cs typeface="Calibri"/>
              <a:sym typeface="Calibri"/>
            </a:endParaRPr>
          </a:p>
          <a:p>
            <a:pPr marL="0" lvl="0" indent="0" rtl="0">
              <a:spcBef>
                <a:spcPts val="0"/>
              </a:spcBef>
              <a:spcAft>
                <a:spcPts val="0"/>
              </a:spcAft>
              <a:buNone/>
            </a:pPr>
            <a:endParaRPr sz="1600" b="1">
              <a:solidFill>
                <a:srgbClr val="0C4599"/>
              </a:solidFill>
              <a:latin typeface="Calibri"/>
              <a:ea typeface="Calibri"/>
              <a:cs typeface="Calibri"/>
              <a:sym typeface="Calibri"/>
            </a:endParaRPr>
          </a:p>
          <a:p>
            <a:pPr marL="457200" lvl="0" indent="-330200" rtl="0">
              <a:spcBef>
                <a:spcPts val="0"/>
              </a:spcBef>
              <a:spcAft>
                <a:spcPts val="0"/>
              </a:spcAft>
              <a:buClr>
                <a:srgbClr val="0C4599"/>
              </a:buClr>
              <a:buSzPts val="1600"/>
              <a:buFont typeface="Calibri"/>
              <a:buAutoNum type="arabicPeriod"/>
            </a:pPr>
            <a:r>
              <a:rPr lang="en" sz="1600" b="1">
                <a:solidFill>
                  <a:srgbClr val="0C4599"/>
                </a:solidFill>
                <a:latin typeface="Calibri"/>
                <a:ea typeface="Calibri"/>
                <a:cs typeface="Calibri"/>
                <a:sym typeface="Calibri"/>
              </a:rPr>
              <a:t>How do you want to look up college costs?: </a:t>
            </a:r>
            <a:r>
              <a:rPr lang="en" sz="1600">
                <a:solidFill>
                  <a:srgbClr val="0C4599"/>
                </a:solidFill>
                <a:latin typeface="Calibri"/>
                <a:ea typeface="Calibri"/>
                <a:cs typeface="Calibri"/>
                <a:sym typeface="Calibri"/>
              </a:rPr>
              <a:t>Select “College Name”</a:t>
            </a:r>
            <a:endParaRPr sz="1600">
              <a:solidFill>
                <a:srgbClr val="0C4599"/>
              </a:solidFill>
              <a:latin typeface="Calibri"/>
              <a:ea typeface="Calibri"/>
              <a:cs typeface="Calibri"/>
              <a:sym typeface="Calibri"/>
            </a:endParaRPr>
          </a:p>
          <a:p>
            <a:pPr marL="457200" lvl="0" indent="-330200" rtl="0">
              <a:spcBef>
                <a:spcPts val="0"/>
              </a:spcBef>
              <a:spcAft>
                <a:spcPts val="0"/>
              </a:spcAft>
              <a:buClr>
                <a:srgbClr val="0C4599"/>
              </a:buClr>
              <a:buSzPts val="1600"/>
              <a:buFont typeface="Calibri"/>
              <a:buAutoNum type="arabicPeriod"/>
            </a:pPr>
            <a:r>
              <a:rPr lang="en" sz="1600" b="1">
                <a:solidFill>
                  <a:srgbClr val="0C4599"/>
                </a:solidFill>
                <a:latin typeface="Calibri"/>
                <a:ea typeface="Calibri"/>
                <a:cs typeface="Calibri"/>
                <a:sym typeface="Calibri"/>
              </a:rPr>
              <a:t>College Name: </a:t>
            </a:r>
            <a:r>
              <a:rPr lang="en" sz="1600">
                <a:solidFill>
                  <a:srgbClr val="0C4599"/>
                </a:solidFill>
                <a:latin typeface="Calibri"/>
                <a:ea typeface="Calibri"/>
                <a:cs typeface="Calibri"/>
                <a:sym typeface="Calibri"/>
              </a:rPr>
              <a:t>Enter in the name of College #1  and select the corresponding name in the drop-down menu. </a:t>
            </a:r>
            <a:endParaRPr sz="1600">
              <a:solidFill>
                <a:srgbClr val="0C4599"/>
              </a:solidFill>
              <a:latin typeface="Calibri"/>
              <a:ea typeface="Calibri"/>
              <a:cs typeface="Calibri"/>
              <a:sym typeface="Calibri"/>
            </a:endParaRPr>
          </a:p>
          <a:p>
            <a:pPr marL="457200" lvl="0" indent="-330200" rtl="0">
              <a:spcBef>
                <a:spcPts val="0"/>
              </a:spcBef>
              <a:spcAft>
                <a:spcPts val="0"/>
              </a:spcAft>
              <a:buClr>
                <a:srgbClr val="0C4599"/>
              </a:buClr>
              <a:buSzPts val="1600"/>
              <a:buFont typeface="Calibri"/>
              <a:buAutoNum type="arabicPeriod"/>
            </a:pPr>
            <a:r>
              <a:rPr lang="en" sz="1600" b="1">
                <a:solidFill>
                  <a:srgbClr val="0C4599"/>
                </a:solidFill>
                <a:latin typeface="Calibri"/>
                <a:ea typeface="Calibri"/>
                <a:cs typeface="Calibri"/>
                <a:sym typeface="Calibri"/>
              </a:rPr>
              <a:t>Location: </a:t>
            </a:r>
            <a:r>
              <a:rPr lang="en" sz="1600">
                <a:solidFill>
                  <a:srgbClr val="0C4599"/>
                </a:solidFill>
                <a:latin typeface="Calibri"/>
                <a:ea typeface="Calibri"/>
                <a:cs typeface="Calibri"/>
                <a:sym typeface="Calibri"/>
              </a:rPr>
              <a:t>Select if you would be an in-state or out-of-state college student. </a:t>
            </a:r>
            <a:endParaRPr sz="1600">
              <a:solidFill>
                <a:srgbClr val="0C4599"/>
              </a:solidFill>
              <a:latin typeface="Calibri"/>
              <a:ea typeface="Calibri"/>
              <a:cs typeface="Calibri"/>
              <a:sym typeface="Calibri"/>
            </a:endParaRPr>
          </a:p>
          <a:p>
            <a:pPr marL="914400" lvl="1" indent="-330200" rtl="0">
              <a:spcBef>
                <a:spcPts val="0"/>
              </a:spcBef>
              <a:spcAft>
                <a:spcPts val="0"/>
              </a:spcAft>
              <a:buClr>
                <a:srgbClr val="0C4599"/>
              </a:buClr>
              <a:buSzPts val="1600"/>
              <a:buFont typeface="Calibri"/>
              <a:buAutoNum type="alphaLcPeriod"/>
            </a:pPr>
            <a:r>
              <a:rPr lang="en" sz="1600">
                <a:solidFill>
                  <a:srgbClr val="0C4599"/>
                </a:solidFill>
                <a:latin typeface="Calibri"/>
                <a:ea typeface="Calibri"/>
                <a:cs typeface="Calibri"/>
                <a:sym typeface="Calibri"/>
              </a:rPr>
              <a:t>You will see the annual figures for Tuition, Room &amp; Board, etc. automatically appear below. Adjust the fields so that they reflect your situation. For example, if you are planning on living at home, you can adjust the </a:t>
            </a:r>
            <a:r>
              <a:rPr lang="en" sz="1600" b="1">
                <a:solidFill>
                  <a:srgbClr val="0C4599"/>
                </a:solidFill>
                <a:latin typeface="Calibri"/>
                <a:ea typeface="Calibri"/>
                <a:cs typeface="Calibri"/>
                <a:sym typeface="Calibri"/>
              </a:rPr>
              <a:t>Room &amp; Board </a:t>
            </a:r>
            <a:r>
              <a:rPr lang="en" sz="1600">
                <a:solidFill>
                  <a:srgbClr val="0C4599"/>
                </a:solidFill>
                <a:latin typeface="Calibri"/>
                <a:ea typeface="Calibri"/>
                <a:cs typeface="Calibri"/>
                <a:sym typeface="Calibri"/>
              </a:rPr>
              <a:t>field.</a:t>
            </a:r>
            <a:endParaRPr sz="1600">
              <a:solidFill>
                <a:srgbClr val="0C4599"/>
              </a:solidFill>
              <a:latin typeface="Calibri"/>
              <a:ea typeface="Calibri"/>
              <a:cs typeface="Calibri"/>
              <a:sym typeface="Calibri"/>
            </a:endParaRPr>
          </a:p>
          <a:p>
            <a:pPr marL="457200" lvl="0" indent="-330200" rtl="0">
              <a:spcBef>
                <a:spcPts val="0"/>
              </a:spcBef>
              <a:spcAft>
                <a:spcPts val="0"/>
              </a:spcAft>
              <a:buClr>
                <a:srgbClr val="0C4599"/>
              </a:buClr>
              <a:buSzPts val="1600"/>
              <a:buFont typeface="Calibri"/>
              <a:buAutoNum type="arabicPeriod"/>
            </a:pPr>
            <a:r>
              <a:rPr lang="en" sz="1600">
                <a:solidFill>
                  <a:srgbClr val="0C4599"/>
                </a:solidFill>
                <a:latin typeface="Calibri"/>
                <a:ea typeface="Calibri"/>
                <a:cs typeface="Calibri"/>
                <a:sym typeface="Calibri"/>
              </a:rPr>
              <a:t>Answer questions 2-4 in your worksheet. </a:t>
            </a:r>
            <a:endParaRPr sz="1600">
              <a:solidFill>
                <a:srgbClr val="0C4599"/>
              </a:solidFill>
              <a:latin typeface="Calibri"/>
              <a:ea typeface="Calibri"/>
              <a:cs typeface="Calibri"/>
              <a:sym typeface="Calibri"/>
            </a:endParaRPr>
          </a:p>
          <a:p>
            <a:pPr marL="457200" lvl="0" indent="-330200" rtl="0">
              <a:spcBef>
                <a:spcPts val="0"/>
              </a:spcBef>
              <a:spcAft>
                <a:spcPts val="0"/>
              </a:spcAft>
              <a:buClr>
                <a:srgbClr val="0C4599"/>
              </a:buClr>
              <a:buSzPts val="1600"/>
              <a:buFont typeface="Calibri"/>
              <a:buAutoNum type="arabicPeriod"/>
            </a:pPr>
            <a:r>
              <a:rPr lang="en" sz="1600">
                <a:solidFill>
                  <a:srgbClr val="0C4599"/>
                </a:solidFill>
                <a:latin typeface="Calibri"/>
                <a:ea typeface="Calibri"/>
                <a:cs typeface="Calibri"/>
                <a:sym typeface="Calibri"/>
              </a:rPr>
              <a:t>Click “Continue”. </a:t>
            </a:r>
            <a:endParaRPr sz="1600">
              <a:solidFill>
                <a:srgbClr val="0C4599"/>
              </a:solidFill>
              <a:latin typeface="Calibri"/>
              <a:ea typeface="Calibri"/>
              <a:cs typeface="Calibri"/>
              <a:sym typeface="Calibri"/>
            </a:endParaRPr>
          </a:p>
          <a:p>
            <a:pPr marL="0" lvl="0" indent="0" rtl="0">
              <a:spcBef>
                <a:spcPts val="600"/>
              </a:spcBef>
              <a:spcAft>
                <a:spcPts val="0"/>
              </a:spcAft>
              <a:buNone/>
            </a:pPr>
            <a:endParaRPr sz="2400">
              <a:solidFill>
                <a:srgbClr val="0C4599"/>
              </a:solidFill>
              <a:latin typeface="Calibri"/>
              <a:ea typeface="Calibri"/>
              <a:cs typeface="Calibri"/>
              <a:sym typeface="Calibri"/>
            </a:endParaRPr>
          </a:p>
          <a:p>
            <a:pPr marL="0" lvl="0" indent="0" rtl="0">
              <a:spcBef>
                <a:spcPts val="600"/>
              </a:spcBef>
              <a:spcAft>
                <a:spcPts val="0"/>
              </a:spcAft>
              <a:buNone/>
            </a:pPr>
            <a:endParaRPr sz="2400">
              <a:solidFill>
                <a:srgbClr val="0C4599"/>
              </a:solidFill>
              <a:latin typeface="Calibri"/>
              <a:ea typeface="Calibri"/>
              <a:cs typeface="Calibri"/>
              <a:sym typeface="Calibri"/>
            </a:endParaRPr>
          </a:p>
          <a:p>
            <a:pPr marL="0" lvl="0" indent="0" rtl="0">
              <a:spcBef>
                <a:spcPts val="600"/>
              </a:spcBef>
              <a:spcAft>
                <a:spcPts val="0"/>
              </a:spcAft>
              <a:buNone/>
            </a:pPr>
            <a:endParaRPr sz="2000" i="1">
              <a:solidFill>
                <a:srgbClr val="E69138"/>
              </a:solidFill>
              <a:latin typeface="Calibri"/>
              <a:ea typeface="Calibri"/>
              <a:cs typeface="Calibri"/>
              <a:sym typeface="Calibri"/>
            </a:endParaRPr>
          </a:p>
          <a:p>
            <a:pPr marL="0" lvl="0" indent="0" rtl="0">
              <a:spcBef>
                <a:spcPts val="600"/>
              </a:spcBef>
              <a:spcAft>
                <a:spcPts val="0"/>
              </a:spcAft>
              <a:buNone/>
            </a:pPr>
            <a:endParaRPr sz="2400">
              <a:solidFill>
                <a:srgbClr val="0C4599"/>
              </a:solidFill>
              <a:latin typeface="Calibri"/>
              <a:ea typeface="Calibri"/>
              <a:cs typeface="Calibri"/>
              <a:sym typeface="Calibri"/>
            </a:endParaRPr>
          </a:p>
          <a:p>
            <a:pPr marL="0" lvl="0" indent="0" rtl="0">
              <a:spcBef>
                <a:spcPts val="600"/>
              </a:spcBef>
              <a:spcAft>
                <a:spcPts val="0"/>
              </a:spcAft>
              <a:buNone/>
            </a:pPr>
            <a:endParaRPr sz="2400">
              <a:solidFill>
                <a:srgbClr val="0C4599"/>
              </a:solidFill>
              <a:latin typeface="Calibri"/>
              <a:ea typeface="Calibri"/>
              <a:cs typeface="Calibri"/>
              <a:sym typeface="Calibri"/>
            </a:endParaRPr>
          </a:p>
          <a:p>
            <a:pPr marL="457200" lvl="0" indent="0" rtl="0">
              <a:spcBef>
                <a:spcPts val="600"/>
              </a:spcBef>
              <a:spcAft>
                <a:spcPts val="0"/>
              </a:spcAft>
              <a:buNone/>
            </a:pPr>
            <a:endParaRPr sz="2400">
              <a:solidFill>
                <a:srgbClr val="0C4599"/>
              </a:solidFill>
              <a:latin typeface="Calibri"/>
              <a:ea typeface="Calibri"/>
              <a:cs typeface="Calibri"/>
              <a:sym typeface="Calibri"/>
            </a:endParaRPr>
          </a:p>
        </p:txBody>
      </p:sp>
      <p:pic>
        <p:nvPicPr>
          <p:cNvPr id="63" name="Shape 63"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64" name="Shape 64"/>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latin typeface="Calibri"/>
                <a:ea typeface="Calibri"/>
                <a:cs typeface="Calibri"/>
                <a:sym typeface="Calibri"/>
              </a:rPr>
              <a:t>4</a:t>
            </a:fld>
            <a:endParaRPr>
              <a:latin typeface="Calibri"/>
              <a:ea typeface="Calibri"/>
              <a:cs typeface="Calibri"/>
              <a:sym typeface="Calibri"/>
            </a:endParaRPr>
          </a:p>
        </p:txBody>
      </p:sp>
      <p:sp>
        <p:nvSpPr>
          <p:cNvPr id="65" name="Shape 65"/>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#16</a:t>
            </a:r>
            <a:endParaRPr sz="1400" b="0" i="1">
              <a:solidFill>
                <a:srgbClr val="0C4599"/>
              </a:solidFill>
              <a:latin typeface="Calibri"/>
              <a:ea typeface="Calibri"/>
              <a:cs typeface="Calibri"/>
              <a:sym typeface="Calibri"/>
            </a:endParaRPr>
          </a:p>
        </p:txBody>
      </p:sp>
      <p:sp>
        <p:nvSpPr>
          <p:cNvPr id="66" name="Shape 66"/>
          <p:cNvSpPr txBox="1"/>
          <p:nvPr/>
        </p:nvSpPr>
        <p:spPr>
          <a:xfrm>
            <a:off x="-129175" y="4749850"/>
            <a:ext cx="9144000" cy="589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1000">
                <a:solidFill>
                  <a:srgbClr val="999999"/>
                </a:solidFill>
                <a:uFill>
                  <a:noFill/>
                </a:uFill>
                <a:latin typeface="Calibri"/>
                <a:ea typeface="Calibri"/>
                <a:cs typeface="Calibri"/>
                <a:sym typeface="Calibri"/>
                <a:hlinkClick r:id="rId4"/>
              </a:rPr>
              <a:t>www.ngpf.org</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0"/>
        <p:cNvGrpSpPr/>
        <p:nvPr/>
      </p:nvGrpSpPr>
      <p:grpSpPr>
        <a:xfrm>
          <a:off x="0" y="0"/>
          <a:ext cx="0" cy="0"/>
          <a:chOff x="0" y="0"/>
          <a:chExt cx="0" cy="0"/>
        </a:xfrm>
      </p:grpSpPr>
      <p:sp>
        <p:nvSpPr>
          <p:cNvPr id="71" name="Shape 71"/>
          <p:cNvSpPr txBox="1">
            <a:spLocks noGrp="1"/>
          </p:cNvSpPr>
          <p:nvPr>
            <p:ph type="body" idx="1"/>
          </p:nvPr>
        </p:nvSpPr>
        <p:spPr>
          <a:xfrm>
            <a:off x="457200" y="1047750"/>
            <a:ext cx="8229600" cy="3725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400">
                <a:solidFill>
                  <a:srgbClr val="0C4599"/>
                </a:solidFill>
                <a:latin typeface="Calibri"/>
                <a:ea typeface="Calibri"/>
                <a:cs typeface="Calibri"/>
                <a:sym typeface="Calibri"/>
              </a:rPr>
              <a:t>STEP 4: Education Savings</a:t>
            </a:r>
            <a:endParaRPr sz="2400">
              <a:solidFill>
                <a:srgbClr val="0C4599"/>
              </a:solidFill>
              <a:latin typeface="Calibri"/>
              <a:ea typeface="Calibri"/>
              <a:cs typeface="Calibri"/>
              <a:sym typeface="Calibri"/>
            </a:endParaRPr>
          </a:p>
          <a:p>
            <a:pPr marL="0" lvl="0" indent="0" rtl="0">
              <a:spcBef>
                <a:spcPts val="0"/>
              </a:spcBef>
              <a:spcAft>
                <a:spcPts val="0"/>
              </a:spcAft>
              <a:buClr>
                <a:schemeClr val="dk1"/>
              </a:buClr>
              <a:buSzPts val="1100"/>
              <a:buFont typeface="Arial"/>
              <a:buNone/>
            </a:pPr>
            <a:r>
              <a:rPr lang="en" sz="1400">
                <a:solidFill>
                  <a:srgbClr val="0C4599"/>
                </a:solidFill>
                <a:latin typeface="Calibri"/>
                <a:ea typeface="Calibri"/>
                <a:cs typeface="Calibri"/>
                <a:sym typeface="Calibri"/>
              </a:rPr>
              <a:t>In this section, you will enter in how much money you and/or your family may have saved for your college education. Follow these steps: </a:t>
            </a:r>
            <a:endParaRPr sz="1400">
              <a:solidFill>
                <a:srgbClr val="0C4599"/>
              </a:solidFill>
              <a:latin typeface="Calibri"/>
              <a:ea typeface="Calibri"/>
              <a:cs typeface="Calibri"/>
              <a:sym typeface="Calibri"/>
            </a:endParaRPr>
          </a:p>
          <a:p>
            <a:pPr marL="0" lvl="0" indent="0" rtl="0">
              <a:spcBef>
                <a:spcPts val="0"/>
              </a:spcBef>
              <a:spcAft>
                <a:spcPts val="0"/>
              </a:spcAft>
              <a:buClr>
                <a:schemeClr val="dk1"/>
              </a:buClr>
              <a:buSzPts val="1100"/>
              <a:buFont typeface="Arial"/>
              <a:buNone/>
            </a:pPr>
            <a:endParaRPr sz="1400">
              <a:solidFill>
                <a:srgbClr val="0C4599"/>
              </a:solidFill>
              <a:latin typeface="Calibri"/>
              <a:ea typeface="Calibri"/>
              <a:cs typeface="Calibri"/>
              <a:sym typeface="Calibri"/>
            </a:endParaRPr>
          </a:p>
          <a:p>
            <a:pPr marL="457200" lvl="0" indent="-317500" rtl="0">
              <a:spcBef>
                <a:spcPts val="0"/>
              </a:spcBef>
              <a:spcAft>
                <a:spcPts val="0"/>
              </a:spcAft>
              <a:buClr>
                <a:srgbClr val="0C4599"/>
              </a:buClr>
              <a:buSzPts val="1400"/>
              <a:buFont typeface="Calibri"/>
              <a:buAutoNum type="arabicPeriod"/>
            </a:pPr>
            <a:r>
              <a:rPr lang="en" sz="1400" b="1">
                <a:solidFill>
                  <a:srgbClr val="0C4599"/>
                </a:solidFill>
                <a:latin typeface="Calibri"/>
                <a:ea typeface="Calibri"/>
                <a:cs typeface="Calibri"/>
                <a:sym typeface="Calibri"/>
              </a:rPr>
              <a:t>How do you want to enter your savings amounts? </a:t>
            </a:r>
            <a:r>
              <a:rPr lang="en" sz="1400">
                <a:solidFill>
                  <a:srgbClr val="0C4599"/>
                </a:solidFill>
                <a:latin typeface="Calibri"/>
                <a:ea typeface="Calibri"/>
                <a:cs typeface="Calibri"/>
                <a:sym typeface="Calibri"/>
              </a:rPr>
              <a:t>Choose one of the following:</a:t>
            </a:r>
            <a:endParaRPr sz="1400">
              <a:solidFill>
                <a:srgbClr val="0C4599"/>
              </a:solidFill>
              <a:latin typeface="Calibri"/>
              <a:ea typeface="Calibri"/>
              <a:cs typeface="Calibri"/>
              <a:sym typeface="Calibri"/>
            </a:endParaRPr>
          </a:p>
          <a:p>
            <a:pPr marL="914400" lvl="0" indent="-317500" rtl="0">
              <a:spcBef>
                <a:spcPts val="0"/>
              </a:spcBef>
              <a:spcAft>
                <a:spcPts val="0"/>
              </a:spcAft>
              <a:buClr>
                <a:srgbClr val="0C4599"/>
              </a:buClr>
              <a:buSzPts val="1400"/>
              <a:buFont typeface="Calibri"/>
              <a:buAutoNum type="alphaLcPeriod"/>
            </a:pPr>
            <a:r>
              <a:rPr lang="en" sz="1400">
                <a:solidFill>
                  <a:srgbClr val="0C4599"/>
                </a:solidFill>
                <a:latin typeface="Calibri"/>
                <a:ea typeface="Calibri"/>
                <a:cs typeface="Calibri"/>
                <a:sym typeface="Calibri"/>
              </a:rPr>
              <a:t>Select </a:t>
            </a:r>
            <a:r>
              <a:rPr lang="en" sz="1400" b="1">
                <a:solidFill>
                  <a:srgbClr val="0C4599"/>
                </a:solidFill>
                <a:latin typeface="Calibri"/>
                <a:ea typeface="Calibri"/>
                <a:cs typeface="Calibri"/>
                <a:sym typeface="Calibri"/>
              </a:rPr>
              <a:t>“Enter actual or planned savings”</a:t>
            </a:r>
            <a:r>
              <a:rPr lang="en" sz="1400">
                <a:solidFill>
                  <a:srgbClr val="0C4599"/>
                </a:solidFill>
                <a:latin typeface="Calibri"/>
                <a:ea typeface="Calibri"/>
                <a:cs typeface="Calibri"/>
                <a:sym typeface="Calibri"/>
              </a:rPr>
              <a:t> if you know how much you and/or your family has saved. Enter your savings information in the fields below. If someone (including yourself) is going to contribute from income while you are in school, you can select who that person is in the drop-down menu. </a:t>
            </a:r>
            <a:endParaRPr sz="1400">
              <a:solidFill>
                <a:srgbClr val="0C4599"/>
              </a:solidFill>
              <a:latin typeface="Calibri"/>
              <a:ea typeface="Calibri"/>
              <a:cs typeface="Calibri"/>
              <a:sym typeface="Calibri"/>
            </a:endParaRPr>
          </a:p>
          <a:p>
            <a:pPr marL="914400" lvl="0" indent="-317500" rtl="0">
              <a:spcBef>
                <a:spcPts val="0"/>
              </a:spcBef>
              <a:spcAft>
                <a:spcPts val="0"/>
              </a:spcAft>
              <a:buClr>
                <a:srgbClr val="0C4599"/>
              </a:buClr>
              <a:buSzPts val="1400"/>
              <a:buFont typeface="Calibri"/>
              <a:buAutoNum type="alphaLcPeriod"/>
            </a:pPr>
            <a:r>
              <a:rPr lang="en" sz="1400">
                <a:solidFill>
                  <a:srgbClr val="0C4599"/>
                </a:solidFill>
                <a:latin typeface="Calibri"/>
                <a:ea typeface="Calibri"/>
                <a:cs typeface="Calibri"/>
                <a:sym typeface="Calibri"/>
              </a:rPr>
              <a:t>Select </a:t>
            </a:r>
            <a:r>
              <a:rPr lang="en" sz="1400" b="1">
                <a:solidFill>
                  <a:srgbClr val="0C4599"/>
                </a:solidFill>
                <a:latin typeface="Calibri"/>
                <a:ea typeface="Calibri"/>
                <a:cs typeface="Calibri"/>
                <a:sym typeface="Calibri"/>
              </a:rPr>
              <a:t>“Use national averages” </a:t>
            </a:r>
            <a:r>
              <a:rPr lang="en" sz="1400">
                <a:solidFill>
                  <a:srgbClr val="0C4599"/>
                </a:solidFill>
                <a:latin typeface="Calibri"/>
                <a:ea typeface="Calibri"/>
                <a:cs typeface="Calibri"/>
                <a:sym typeface="Calibri"/>
              </a:rPr>
              <a:t>if you are unsure of how much you have in your savings. If someone (including yourself) is going to contribute from income while student is in school, you can select who that person is in the drop-down menu. </a:t>
            </a:r>
            <a:endParaRPr sz="1400">
              <a:solidFill>
                <a:srgbClr val="0C4599"/>
              </a:solidFill>
              <a:latin typeface="Calibri"/>
              <a:ea typeface="Calibri"/>
              <a:cs typeface="Calibri"/>
              <a:sym typeface="Calibri"/>
            </a:endParaRPr>
          </a:p>
          <a:p>
            <a:pPr marL="914400" lvl="0" indent="-317500" rtl="0">
              <a:spcBef>
                <a:spcPts val="0"/>
              </a:spcBef>
              <a:spcAft>
                <a:spcPts val="0"/>
              </a:spcAft>
              <a:buClr>
                <a:srgbClr val="0C4599"/>
              </a:buClr>
              <a:buSzPts val="1400"/>
              <a:buFont typeface="Calibri"/>
              <a:buAutoNum type="alphaLcPeriod"/>
            </a:pPr>
            <a:r>
              <a:rPr lang="en" sz="1400">
                <a:solidFill>
                  <a:srgbClr val="0C4599"/>
                </a:solidFill>
                <a:latin typeface="Calibri"/>
                <a:ea typeface="Calibri"/>
                <a:cs typeface="Calibri"/>
                <a:sym typeface="Calibri"/>
              </a:rPr>
              <a:t>Select </a:t>
            </a:r>
            <a:r>
              <a:rPr lang="en" sz="1400" b="1">
                <a:solidFill>
                  <a:srgbClr val="0C4599"/>
                </a:solidFill>
                <a:latin typeface="Calibri"/>
                <a:ea typeface="Calibri"/>
                <a:cs typeface="Calibri"/>
                <a:sym typeface="Calibri"/>
              </a:rPr>
              <a:t>“No savings information”</a:t>
            </a:r>
            <a:r>
              <a:rPr lang="en" sz="1400">
                <a:solidFill>
                  <a:srgbClr val="0C4599"/>
                </a:solidFill>
                <a:latin typeface="Calibri"/>
                <a:ea typeface="Calibri"/>
                <a:cs typeface="Calibri"/>
                <a:sym typeface="Calibri"/>
              </a:rPr>
              <a:t> if you do not have any savings.</a:t>
            </a:r>
            <a:endParaRPr sz="1400">
              <a:solidFill>
                <a:srgbClr val="0C4599"/>
              </a:solidFill>
              <a:latin typeface="Calibri"/>
              <a:ea typeface="Calibri"/>
              <a:cs typeface="Calibri"/>
              <a:sym typeface="Calibri"/>
            </a:endParaRPr>
          </a:p>
          <a:p>
            <a:pPr marL="0" lvl="0" indent="0" rtl="0">
              <a:spcBef>
                <a:spcPts val="0"/>
              </a:spcBef>
              <a:spcAft>
                <a:spcPts val="0"/>
              </a:spcAft>
              <a:buNone/>
            </a:pPr>
            <a:endParaRPr sz="1400">
              <a:solidFill>
                <a:srgbClr val="0C4599"/>
              </a:solidFill>
              <a:latin typeface="Calibri"/>
              <a:ea typeface="Calibri"/>
              <a:cs typeface="Calibri"/>
              <a:sym typeface="Calibri"/>
            </a:endParaRPr>
          </a:p>
          <a:p>
            <a:pPr marL="457200" lvl="0" indent="-317500" rtl="0">
              <a:spcBef>
                <a:spcPts val="0"/>
              </a:spcBef>
              <a:spcAft>
                <a:spcPts val="0"/>
              </a:spcAft>
              <a:buClr>
                <a:srgbClr val="0C4599"/>
              </a:buClr>
              <a:buSzPts val="1400"/>
              <a:buFont typeface="Calibri"/>
              <a:buAutoNum type="arabicPeriod" startAt="2"/>
            </a:pPr>
            <a:r>
              <a:rPr lang="en" sz="1400">
                <a:solidFill>
                  <a:srgbClr val="0C4599"/>
                </a:solidFill>
                <a:latin typeface="Calibri"/>
                <a:ea typeface="Calibri"/>
                <a:cs typeface="Calibri"/>
                <a:sym typeface="Calibri"/>
              </a:rPr>
              <a:t>Note how the bars on the right have changed. Answer questions 5-7 in your worksheet. </a:t>
            </a:r>
            <a:endParaRPr sz="1400">
              <a:solidFill>
                <a:srgbClr val="0C4599"/>
              </a:solidFill>
              <a:latin typeface="Calibri"/>
              <a:ea typeface="Calibri"/>
              <a:cs typeface="Calibri"/>
              <a:sym typeface="Calibri"/>
            </a:endParaRPr>
          </a:p>
          <a:p>
            <a:pPr marL="457200" lvl="0" indent="-317500" rtl="0">
              <a:spcBef>
                <a:spcPts val="0"/>
              </a:spcBef>
              <a:spcAft>
                <a:spcPts val="0"/>
              </a:spcAft>
              <a:buClr>
                <a:srgbClr val="0C4599"/>
              </a:buClr>
              <a:buSzPts val="1400"/>
              <a:buFont typeface="Calibri"/>
              <a:buAutoNum type="arabicPeriod" startAt="2"/>
            </a:pPr>
            <a:r>
              <a:rPr lang="en" sz="1400">
                <a:solidFill>
                  <a:srgbClr val="0C4599"/>
                </a:solidFill>
                <a:latin typeface="Calibri"/>
                <a:ea typeface="Calibri"/>
                <a:cs typeface="Calibri"/>
                <a:sym typeface="Calibri"/>
              </a:rPr>
              <a:t>Click “Continue”. </a:t>
            </a:r>
            <a:endParaRPr sz="1400">
              <a:solidFill>
                <a:srgbClr val="0C4599"/>
              </a:solidFill>
              <a:latin typeface="Calibri"/>
              <a:ea typeface="Calibri"/>
              <a:cs typeface="Calibri"/>
              <a:sym typeface="Calibri"/>
            </a:endParaRPr>
          </a:p>
          <a:p>
            <a:pPr marL="0" lvl="0" indent="0" rtl="0">
              <a:spcBef>
                <a:spcPts val="600"/>
              </a:spcBef>
              <a:spcAft>
                <a:spcPts val="0"/>
              </a:spcAft>
              <a:buNone/>
            </a:pPr>
            <a:endParaRPr sz="1400" i="1">
              <a:solidFill>
                <a:srgbClr val="0C4599"/>
              </a:solidFill>
              <a:latin typeface="Calibri"/>
              <a:ea typeface="Calibri"/>
              <a:cs typeface="Calibri"/>
              <a:sym typeface="Calibri"/>
            </a:endParaRPr>
          </a:p>
          <a:p>
            <a:pPr marL="0" lvl="0" indent="0" rtl="0">
              <a:spcBef>
                <a:spcPts val="600"/>
              </a:spcBef>
              <a:spcAft>
                <a:spcPts val="0"/>
              </a:spcAft>
              <a:buNone/>
            </a:pPr>
            <a:endParaRPr sz="2400">
              <a:solidFill>
                <a:srgbClr val="0C4599"/>
              </a:solidFill>
              <a:latin typeface="Calibri"/>
              <a:ea typeface="Calibri"/>
              <a:cs typeface="Calibri"/>
              <a:sym typeface="Calibri"/>
            </a:endParaRPr>
          </a:p>
          <a:p>
            <a:pPr marL="0" lvl="0" indent="0" rtl="0">
              <a:spcBef>
                <a:spcPts val="600"/>
              </a:spcBef>
              <a:spcAft>
                <a:spcPts val="0"/>
              </a:spcAft>
              <a:buNone/>
            </a:pPr>
            <a:endParaRPr sz="2400">
              <a:solidFill>
                <a:srgbClr val="0C4599"/>
              </a:solidFill>
              <a:latin typeface="Calibri"/>
              <a:ea typeface="Calibri"/>
              <a:cs typeface="Calibri"/>
              <a:sym typeface="Calibri"/>
            </a:endParaRPr>
          </a:p>
          <a:p>
            <a:pPr marL="457200" lvl="0" indent="0" rtl="0">
              <a:spcBef>
                <a:spcPts val="600"/>
              </a:spcBef>
              <a:spcAft>
                <a:spcPts val="0"/>
              </a:spcAft>
              <a:buNone/>
            </a:pPr>
            <a:endParaRPr sz="2400">
              <a:solidFill>
                <a:srgbClr val="0C4599"/>
              </a:solidFill>
              <a:latin typeface="Calibri"/>
              <a:ea typeface="Calibri"/>
              <a:cs typeface="Calibri"/>
              <a:sym typeface="Calibri"/>
            </a:endParaRPr>
          </a:p>
        </p:txBody>
      </p:sp>
      <p:pic>
        <p:nvPicPr>
          <p:cNvPr id="72" name="Shape 72"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73" name="Shape 73"/>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latin typeface="Calibri"/>
                <a:ea typeface="Calibri"/>
                <a:cs typeface="Calibri"/>
                <a:sym typeface="Calibri"/>
              </a:rPr>
              <a:t>5</a:t>
            </a:fld>
            <a:endParaRPr>
              <a:latin typeface="Calibri"/>
              <a:ea typeface="Calibri"/>
              <a:cs typeface="Calibri"/>
              <a:sym typeface="Calibri"/>
            </a:endParaRPr>
          </a:p>
        </p:txBody>
      </p:sp>
      <p:sp>
        <p:nvSpPr>
          <p:cNvPr id="74" name="Shape 74"/>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#16</a:t>
            </a:r>
            <a:endParaRPr sz="1400" b="0" i="1">
              <a:solidFill>
                <a:srgbClr val="0C4599"/>
              </a:solidFill>
              <a:latin typeface="Calibri"/>
              <a:ea typeface="Calibri"/>
              <a:cs typeface="Calibri"/>
              <a:sym typeface="Calibri"/>
            </a:endParaRPr>
          </a:p>
        </p:txBody>
      </p:sp>
      <p:sp>
        <p:nvSpPr>
          <p:cNvPr id="75" name="Shape 75"/>
          <p:cNvSpPr txBox="1"/>
          <p:nvPr/>
        </p:nvSpPr>
        <p:spPr>
          <a:xfrm>
            <a:off x="-129175" y="4749850"/>
            <a:ext cx="9144000" cy="589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1000">
                <a:solidFill>
                  <a:srgbClr val="999999"/>
                </a:solidFill>
                <a:uFill>
                  <a:noFill/>
                </a:uFill>
                <a:latin typeface="Calibri"/>
                <a:ea typeface="Calibri"/>
                <a:cs typeface="Calibri"/>
                <a:sym typeface="Calibri"/>
                <a:hlinkClick r:id="rId4"/>
              </a:rPr>
              <a:t>www.ngpf.org</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400">
                <a:solidFill>
                  <a:srgbClr val="0C4599"/>
                </a:solidFill>
                <a:latin typeface="Calibri"/>
                <a:ea typeface="Calibri"/>
                <a:cs typeface="Calibri"/>
                <a:sym typeface="Calibri"/>
              </a:rPr>
              <a:t>STEP 5: Scholarships &amp; Grants</a:t>
            </a:r>
            <a:endParaRPr sz="2400">
              <a:solidFill>
                <a:srgbClr val="0C4599"/>
              </a:solidFill>
              <a:latin typeface="Calibri"/>
              <a:ea typeface="Calibri"/>
              <a:cs typeface="Calibri"/>
              <a:sym typeface="Calibri"/>
            </a:endParaRPr>
          </a:p>
          <a:p>
            <a:pPr marL="0" lvl="0" indent="0" rtl="0">
              <a:spcBef>
                <a:spcPts val="0"/>
              </a:spcBef>
              <a:spcAft>
                <a:spcPts val="0"/>
              </a:spcAft>
              <a:buClr>
                <a:schemeClr val="dk1"/>
              </a:buClr>
              <a:buSzPts val="1100"/>
              <a:buFont typeface="Arial"/>
              <a:buNone/>
            </a:pPr>
            <a:r>
              <a:rPr lang="en" sz="1400">
                <a:solidFill>
                  <a:srgbClr val="0C4599"/>
                </a:solidFill>
                <a:latin typeface="Calibri"/>
                <a:ea typeface="Calibri"/>
                <a:cs typeface="Calibri"/>
                <a:sym typeface="Calibri"/>
              </a:rPr>
              <a:t>In this section, you will enter in how much money you have from scholarships and grants. Follow these steps:</a:t>
            </a:r>
            <a:endParaRPr sz="1400">
              <a:solidFill>
                <a:srgbClr val="0C4599"/>
              </a:solidFill>
              <a:latin typeface="Calibri"/>
              <a:ea typeface="Calibri"/>
              <a:cs typeface="Calibri"/>
              <a:sym typeface="Calibri"/>
            </a:endParaRPr>
          </a:p>
          <a:p>
            <a:pPr marL="0" lvl="0" indent="0" rtl="0">
              <a:spcBef>
                <a:spcPts val="0"/>
              </a:spcBef>
              <a:spcAft>
                <a:spcPts val="0"/>
              </a:spcAft>
              <a:buNone/>
            </a:pPr>
            <a:endParaRPr sz="1400" b="1">
              <a:solidFill>
                <a:srgbClr val="0C4599"/>
              </a:solidFill>
              <a:latin typeface="Calibri"/>
              <a:ea typeface="Calibri"/>
              <a:cs typeface="Calibri"/>
              <a:sym typeface="Calibri"/>
            </a:endParaRPr>
          </a:p>
          <a:p>
            <a:pPr marL="457200" lvl="0" indent="-317500" rtl="0">
              <a:spcBef>
                <a:spcPts val="0"/>
              </a:spcBef>
              <a:spcAft>
                <a:spcPts val="0"/>
              </a:spcAft>
              <a:buClr>
                <a:srgbClr val="0C4599"/>
              </a:buClr>
              <a:buSzPts val="1400"/>
              <a:buFont typeface="Calibri"/>
              <a:buAutoNum type="arabicPeriod"/>
            </a:pPr>
            <a:r>
              <a:rPr lang="en" sz="1400" b="1">
                <a:solidFill>
                  <a:srgbClr val="0C4599"/>
                </a:solidFill>
                <a:latin typeface="Calibri"/>
                <a:ea typeface="Calibri"/>
                <a:cs typeface="Calibri"/>
                <a:sym typeface="Calibri"/>
              </a:rPr>
              <a:t>How do you want to enter your Scholarship &amp; Grant amounts? </a:t>
            </a:r>
            <a:r>
              <a:rPr lang="en" sz="1400">
                <a:solidFill>
                  <a:srgbClr val="0C4599"/>
                </a:solidFill>
                <a:latin typeface="Calibri"/>
                <a:ea typeface="Calibri"/>
                <a:cs typeface="Calibri"/>
                <a:sym typeface="Calibri"/>
              </a:rPr>
              <a:t>Choose one of the following: </a:t>
            </a:r>
            <a:endParaRPr sz="1400">
              <a:solidFill>
                <a:srgbClr val="0C4599"/>
              </a:solidFill>
              <a:latin typeface="Calibri"/>
              <a:ea typeface="Calibri"/>
              <a:cs typeface="Calibri"/>
              <a:sym typeface="Calibri"/>
            </a:endParaRPr>
          </a:p>
          <a:p>
            <a:pPr marL="914400" lvl="1" indent="-317500" rtl="0">
              <a:spcBef>
                <a:spcPts val="0"/>
              </a:spcBef>
              <a:spcAft>
                <a:spcPts val="0"/>
              </a:spcAft>
              <a:buClr>
                <a:srgbClr val="0C4599"/>
              </a:buClr>
              <a:buSzPts val="1400"/>
              <a:buFont typeface="Calibri"/>
              <a:buAutoNum type="alphaLcPeriod"/>
            </a:pPr>
            <a:r>
              <a:rPr lang="en" sz="1400">
                <a:solidFill>
                  <a:srgbClr val="0C4599"/>
                </a:solidFill>
                <a:latin typeface="Calibri"/>
                <a:ea typeface="Calibri"/>
                <a:cs typeface="Calibri"/>
                <a:sym typeface="Calibri"/>
              </a:rPr>
              <a:t>Select </a:t>
            </a:r>
            <a:r>
              <a:rPr lang="en" sz="1400" b="1">
                <a:solidFill>
                  <a:srgbClr val="0C4599"/>
                </a:solidFill>
                <a:latin typeface="Calibri"/>
                <a:ea typeface="Calibri"/>
                <a:cs typeface="Calibri"/>
                <a:sym typeface="Calibri"/>
              </a:rPr>
              <a:t>“Use actual scholarship and grant information” </a:t>
            </a:r>
            <a:r>
              <a:rPr lang="en" sz="1400">
                <a:solidFill>
                  <a:srgbClr val="0C4599"/>
                </a:solidFill>
                <a:latin typeface="Calibri"/>
                <a:ea typeface="Calibri"/>
                <a:cs typeface="Calibri"/>
                <a:sym typeface="Calibri"/>
              </a:rPr>
              <a:t>if you know how much you are receiving from this college in scholarships and grants (or how much you can realistically expect to receive). Enter in your data for each scholarship and/or grant. </a:t>
            </a:r>
            <a:endParaRPr sz="1400">
              <a:solidFill>
                <a:srgbClr val="0C4599"/>
              </a:solidFill>
              <a:latin typeface="Calibri"/>
              <a:ea typeface="Calibri"/>
              <a:cs typeface="Calibri"/>
              <a:sym typeface="Calibri"/>
            </a:endParaRPr>
          </a:p>
          <a:p>
            <a:pPr marL="914400" lvl="1" indent="-317500" rtl="0">
              <a:spcBef>
                <a:spcPts val="0"/>
              </a:spcBef>
              <a:spcAft>
                <a:spcPts val="0"/>
              </a:spcAft>
              <a:buClr>
                <a:srgbClr val="0C4599"/>
              </a:buClr>
              <a:buSzPts val="1400"/>
              <a:buFont typeface="Calibri"/>
              <a:buAutoNum type="alphaLcPeriod"/>
            </a:pPr>
            <a:r>
              <a:rPr lang="en" sz="1400">
                <a:solidFill>
                  <a:srgbClr val="0C4599"/>
                </a:solidFill>
                <a:latin typeface="Calibri"/>
                <a:ea typeface="Calibri"/>
                <a:cs typeface="Calibri"/>
                <a:sym typeface="Calibri"/>
              </a:rPr>
              <a:t>Select </a:t>
            </a:r>
            <a:r>
              <a:rPr lang="en" sz="1400" b="1">
                <a:solidFill>
                  <a:srgbClr val="0C4599"/>
                </a:solidFill>
                <a:latin typeface="Calibri"/>
                <a:ea typeface="Calibri"/>
                <a:cs typeface="Calibri"/>
                <a:sym typeface="Calibri"/>
              </a:rPr>
              <a:t>“Use national average amount” </a:t>
            </a:r>
            <a:r>
              <a:rPr lang="en" sz="1400">
                <a:solidFill>
                  <a:srgbClr val="0C4599"/>
                </a:solidFill>
                <a:latin typeface="Calibri"/>
                <a:ea typeface="Calibri"/>
                <a:cs typeface="Calibri"/>
                <a:sym typeface="Calibri"/>
              </a:rPr>
              <a:t>if you are not sure how much to expect in scholarships and grants. Click on the calculator icon, make sure the College Type is correct, and deselect scholarships or grants if you think are not receiving one of them. Click “Continue” to close the pop-up. </a:t>
            </a:r>
            <a:endParaRPr sz="1400">
              <a:solidFill>
                <a:srgbClr val="0C4599"/>
              </a:solidFill>
              <a:latin typeface="Calibri"/>
              <a:ea typeface="Calibri"/>
              <a:cs typeface="Calibri"/>
              <a:sym typeface="Calibri"/>
            </a:endParaRPr>
          </a:p>
          <a:p>
            <a:pPr marL="914400" lvl="1" indent="-317500" rtl="0">
              <a:spcBef>
                <a:spcPts val="0"/>
              </a:spcBef>
              <a:spcAft>
                <a:spcPts val="0"/>
              </a:spcAft>
              <a:buClr>
                <a:srgbClr val="0C4599"/>
              </a:buClr>
              <a:buSzPts val="1400"/>
              <a:buFont typeface="Calibri"/>
              <a:buAutoNum type="alphaLcPeriod"/>
            </a:pPr>
            <a:r>
              <a:rPr lang="en" sz="1400">
                <a:solidFill>
                  <a:srgbClr val="0C4599"/>
                </a:solidFill>
                <a:latin typeface="Calibri"/>
                <a:ea typeface="Calibri"/>
                <a:cs typeface="Calibri"/>
                <a:sym typeface="Calibri"/>
              </a:rPr>
              <a:t>Select </a:t>
            </a:r>
            <a:r>
              <a:rPr lang="en" sz="1400" b="1">
                <a:solidFill>
                  <a:srgbClr val="0C4599"/>
                </a:solidFill>
                <a:latin typeface="Calibri"/>
                <a:ea typeface="Calibri"/>
                <a:cs typeface="Calibri"/>
                <a:sym typeface="Calibri"/>
              </a:rPr>
              <a:t>“No scholarships or grants”</a:t>
            </a:r>
            <a:r>
              <a:rPr lang="en" sz="1400">
                <a:solidFill>
                  <a:srgbClr val="0C4599"/>
                </a:solidFill>
                <a:latin typeface="Calibri"/>
                <a:ea typeface="Calibri"/>
                <a:cs typeface="Calibri"/>
                <a:sym typeface="Calibri"/>
              </a:rPr>
              <a:t> if you think are not going to receive any scholarships or grants.</a:t>
            </a:r>
            <a:endParaRPr sz="1400">
              <a:solidFill>
                <a:srgbClr val="0C4599"/>
              </a:solidFill>
              <a:latin typeface="Calibri"/>
              <a:ea typeface="Calibri"/>
              <a:cs typeface="Calibri"/>
              <a:sym typeface="Calibri"/>
            </a:endParaRPr>
          </a:p>
          <a:p>
            <a:pPr marL="0" lvl="0" indent="0" rtl="0">
              <a:spcBef>
                <a:spcPts val="0"/>
              </a:spcBef>
              <a:spcAft>
                <a:spcPts val="0"/>
              </a:spcAft>
              <a:buClr>
                <a:schemeClr val="dk1"/>
              </a:buClr>
              <a:buSzPts val="1100"/>
              <a:buFont typeface="Arial"/>
              <a:buNone/>
            </a:pPr>
            <a:endParaRPr sz="1400">
              <a:solidFill>
                <a:srgbClr val="0C4599"/>
              </a:solidFill>
              <a:latin typeface="Calibri"/>
              <a:ea typeface="Calibri"/>
              <a:cs typeface="Calibri"/>
              <a:sym typeface="Calibri"/>
            </a:endParaRPr>
          </a:p>
          <a:p>
            <a:pPr marL="457200" lvl="0" indent="-317500" rtl="0">
              <a:spcBef>
                <a:spcPts val="0"/>
              </a:spcBef>
              <a:spcAft>
                <a:spcPts val="0"/>
              </a:spcAft>
              <a:buClr>
                <a:srgbClr val="0C4599"/>
              </a:buClr>
              <a:buSzPts val="1400"/>
              <a:buFont typeface="Calibri"/>
              <a:buAutoNum type="arabicPeriod" startAt="2"/>
            </a:pPr>
            <a:r>
              <a:rPr lang="en" sz="1400">
                <a:solidFill>
                  <a:srgbClr val="0C4599"/>
                </a:solidFill>
                <a:latin typeface="Calibri"/>
                <a:ea typeface="Calibri"/>
                <a:cs typeface="Calibri"/>
                <a:sym typeface="Calibri"/>
              </a:rPr>
              <a:t>Note how the bars on the right have changed and answer questions 8 &amp; 9 in your worksheet. </a:t>
            </a:r>
            <a:endParaRPr sz="1400">
              <a:solidFill>
                <a:srgbClr val="0C4599"/>
              </a:solidFill>
              <a:latin typeface="Calibri"/>
              <a:ea typeface="Calibri"/>
              <a:cs typeface="Calibri"/>
              <a:sym typeface="Calibri"/>
            </a:endParaRPr>
          </a:p>
          <a:p>
            <a:pPr marL="457200" lvl="0" indent="-317500" rtl="0">
              <a:spcBef>
                <a:spcPts val="0"/>
              </a:spcBef>
              <a:spcAft>
                <a:spcPts val="0"/>
              </a:spcAft>
              <a:buClr>
                <a:srgbClr val="0C4599"/>
              </a:buClr>
              <a:buSzPts val="1400"/>
              <a:buFont typeface="Calibri"/>
              <a:buAutoNum type="arabicPeriod" startAt="2"/>
            </a:pPr>
            <a:r>
              <a:rPr lang="en" sz="1400">
                <a:solidFill>
                  <a:srgbClr val="0C4599"/>
                </a:solidFill>
                <a:latin typeface="Calibri"/>
                <a:ea typeface="Calibri"/>
                <a:cs typeface="Calibri"/>
                <a:sym typeface="Calibri"/>
              </a:rPr>
              <a:t>Click “Continue”. </a:t>
            </a:r>
            <a:endParaRPr sz="1400">
              <a:solidFill>
                <a:srgbClr val="0C4599"/>
              </a:solidFill>
              <a:latin typeface="Calibri"/>
              <a:ea typeface="Calibri"/>
              <a:cs typeface="Calibri"/>
              <a:sym typeface="Calibri"/>
            </a:endParaRPr>
          </a:p>
          <a:p>
            <a:pPr marL="0" lvl="0" indent="0" rtl="0">
              <a:spcBef>
                <a:spcPts val="600"/>
              </a:spcBef>
              <a:spcAft>
                <a:spcPts val="0"/>
              </a:spcAft>
              <a:buNone/>
            </a:pPr>
            <a:endParaRPr sz="2400">
              <a:solidFill>
                <a:srgbClr val="0C4599"/>
              </a:solidFill>
              <a:latin typeface="Calibri"/>
              <a:ea typeface="Calibri"/>
              <a:cs typeface="Calibri"/>
              <a:sym typeface="Calibri"/>
            </a:endParaRPr>
          </a:p>
          <a:p>
            <a:pPr marL="0" lvl="0" indent="0" rtl="0">
              <a:spcBef>
                <a:spcPts val="600"/>
              </a:spcBef>
              <a:spcAft>
                <a:spcPts val="0"/>
              </a:spcAft>
              <a:buNone/>
            </a:pPr>
            <a:endParaRPr sz="2000" i="1">
              <a:solidFill>
                <a:srgbClr val="E69138"/>
              </a:solidFill>
              <a:latin typeface="Calibri"/>
              <a:ea typeface="Calibri"/>
              <a:cs typeface="Calibri"/>
              <a:sym typeface="Calibri"/>
            </a:endParaRPr>
          </a:p>
          <a:p>
            <a:pPr marL="0" lvl="0" indent="0" rtl="0">
              <a:spcBef>
                <a:spcPts val="600"/>
              </a:spcBef>
              <a:spcAft>
                <a:spcPts val="0"/>
              </a:spcAft>
              <a:buNone/>
            </a:pPr>
            <a:endParaRPr sz="2400">
              <a:solidFill>
                <a:srgbClr val="0C4599"/>
              </a:solidFill>
              <a:latin typeface="Calibri"/>
              <a:ea typeface="Calibri"/>
              <a:cs typeface="Calibri"/>
              <a:sym typeface="Calibri"/>
            </a:endParaRPr>
          </a:p>
          <a:p>
            <a:pPr marL="0" lvl="0" indent="0" rtl="0">
              <a:spcBef>
                <a:spcPts val="600"/>
              </a:spcBef>
              <a:spcAft>
                <a:spcPts val="0"/>
              </a:spcAft>
              <a:buNone/>
            </a:pPr>
            <a:endParaRPr sz="2400">
              <a:solidFill>
                <a:srgbClr val="0C4599"/>
              </a:solidFill>
              <a:latin typeface="Calibri"/>
              <a:ea typeface="Calibri"/>
              <a:cs typeface="Calibri"/>
              <a:sym typeface="Calibri"/>
            </a:endParaRPr>
          </a:p>
          <a:p>
            <a:pPr marL="457200" lvl="0" indent="0" rtl="0">
              <a:spcBef>
                <a:spcPts val="600"/>
              </a:spcBef>
              <a:spcAft>
                <a:spcPts val="0"/>
              </a:spcAft>
              <a:buNone/>
            </a:pPr>
            <a:endParaRPr sz="2400">
              <a:solidFill>
                <a:srgbClr val="0C4599"/>
              </a:solidFill>
              <a:latin typeface="Calibri"/>
              <a:ea typeface="Calibri"/>
              <a:cs typeface="Calibri"/>
              <a:sym typeface="Calibri"/>
            </a:endParaRPr>
          </a:p>
        </p:txBody>
      </p:sp>
      <p:pic>
        <p:nvPicPr>
          <p:cNvPr id="81" name="Shape 81"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82" name="Shape 82"/>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latin typeface="Calibri"/>
                <a:ea typeface="Calibri"/>
                <a:cs typeface="Calibri"/>
                <a:sym typeface="Calibri"/>
              </a:rPr>
              <a:t>6</a:t>
            </a:fld>
            <a:endParaRPr>
              <a:latin typeface="Calibri"/>
              <a:ea typeface="Calibri"/>
              <a:cs typeface="Calibri"/>
              <a:sym typeface="Calibri"/>
            </a:endParaRPr>
          </a:p>
        </p:txBody>
      </p:sp>
      <p:sp>
        <p:nvSpPr>
          <p:cNvPr id="83" name="Shape 83"/>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#16</a:t>
            </a:r>
            <a:endParaRPr sz="1400" b="0" i="1">
              <a:solidFill>
                <a:srgbClr val="0C4599"/>
              </a:solidFill>
              <a:latin typeface="Calibri"/>
              <a:ea typeface="Calibri"/>
              <a:cs typeface="Calibri"/>
              <a:sym typeface="Calibri"/>
            </a:endParaRPr>
          </a:p>
        </p:txBody>
      </p:sp>
      <p:sp>
        <p:nvSpPr>
          <p:cNvPr id="84" name="Shape 84"/>
          <p:cNvSpPr txBox="1"/>
          <p:nvPr/>
        </p:nvSpPr>
        <p:spPr>
          <a:xfrm>
            <a:off x="-129175" y="4749850"/>
            <a:ext cx="9144000" cy="589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1000">
                <a:solidFill>
                  <a:srgbClr val="999999"/>
                </a:solidFill>
                <a:uFill>
                  <a:noFill/>
                </a:uFill>
                <a:latin typeface="Calibri"/>
                <a:ea typeface="Calibri"/>
                <a:cs typeface="Calibri"/>
                <a:sym typeface="Calibri"/>
                <a:hlinkClick r:id="rId4"/>
              </a:rPr>
              <a:t>www.ngpf.org</a:t>
            </a:r>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Shape 89"/>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400">
                <a:solidFill>
                  <a:srgbClr val="0C4599"/>
                </a:solidFill>
                <a:latin typeface="Calibri"/>
                <a:ea typeface="Calibri"/>
                <a:cs typeface="Calibri"/>
                <a:sym typeface="Calibri"/>
              </a:rPr>
              <a:t>STEP 6a: Loans</a:t>
            </a:r>
            <a:endParaRPr sz="2400">
              <a:solidFill>
                <a:srgbClr val="0C4599"/>
              </a:solidFill>
              <a:latin typeface="Calibri"/>
              <a:ea typeface="Calibri"/>
              <a:cs typeface="Calibri"/>
              <a:sym typeface="Calibri"/>
            </a:endParaRPr>
          </a:p>
          <a:p>
            <a:pPr marL="0" lvl="0" indent="0" rtl="0">
              <a:spcBef>
                <a:spcPts val="0"/>
              </a:spcBef>
              <a:spcAft>
                <a:spcPts val="0"/>
              </a:spcAft>
              <a:buClr>
                <a:schemeClr val="dk1"/>
              </a:buClr>
              <a:buSzPts val="1100"/>
              <a:buFont typeface="Arial"/>
              <a:buNone/>
            </a:pPr>
            <a:r>
              <a:rPr lang="en" sz="1800">
                <a:solidFill>
                  <a:srgbClr val="0C4599"/>
                </a:solidFill>
                <a:latin typeface="Calibri"/>
                <a:ea typeface="Calibri"/>
                <a:cs typeface="Calibri"/>
                <a:sym typeface="Calibri"/>
              </a:rPr>
              <a:t>I</a:t>
            </a:r>
            <a:r>
              <a:rPr lang="en" sz="1600">
                <a:solidFill>
                  <a:srgbClr val="0C4599"/>
                </a:solidFill>
                <a:latin typeface="Calibri"/>
                <a:ea typeface="Calibri"/>
                <a:cs typeface="Calibri"/>
                <a:sym typeface="Calibri"/>
              </a:rPr>
              <a:t>n this section, you will determine how much you and/or your family will take out in loans for this college. Take a look at the remaining unfunded cost of college you have in the bars at right. Then, follow these steps: </a:t>
            </a:r>
            <a:endParaRPr sz="1600">
              <a:solidFill>
                <a:srgbClr val="0C4599"/>
              </a:solidFill>
              <a:latin typeface="Calibri"/>
              <a:ea typeface="Calibri"/>
              <a:cs typeface="Calibri"/>
              <a:sym typeface="Calibri"/>
            </a:endParaRPr>
          </a:p>
          <a:p>
            <a:pPr marL="0" lvl="0" indent="0" rtl="0">
              <a:spcBef>
                <a:spcPts val="0"/>
              </a:spcBef>
              <a:spcAft>
                <a:spcPts val="0"/>
              </a:spcAft>
              <a:buNone/>
            </a:pPr>
            <a:endParaRPr sz="1600" b="1">
              <a:solidFill>
                <a:srgbClr val="0C4599"/>
              </a:solidFill>
              <a:latin typeface="Calibri"/>
              <a:ea typeface="Calibri"/>
              <a:cs typeface="Calibri"/>
              <a:sym typeface="Calibri"/>
            </a:endParaRPr>
          </a:p>
          <a:p>
            <a:pPr marL="457200" lvl="0" indent="-330200" rtl="0">
              <a:spcBef>
                <a:spcPts val="0"/>
              </a:spcBef>
              <a:spcAft>
                <a:spcPts val="0"/>
              </a:spcAft>
              <a:buClr>
                <a:srgbClr val="0C4599"/>
              </a:buClr>
              <a:buSzPts val="1600"/>
              <a:buFont typeface="Calibri"/>
              <a:buAutoNum type="arabicPeriod"/>
            </a:pPr>
            <a:r>
              <a:rPr lang="en" sz="1600" b="1">
                <a:solidFill>
                  <a:srgbClr val="0C4599"/>
                </a:solidFill>
                <a:latin typeface="Calibri"/>
                <a:ea typeface="Calibri"/>
                <a:cs typeface="Calibri"/>
                <a:sym typeface="Calibri"/>
              </a:rPr>
              <a:t>How do you want to enter federal student loans? </a:t>
            </a:r>
            <a:r>
              <a:rPr lang="en" sz="1600">
                <a:solidFill>
                  <a:srgbClr val="0C4599"/>
                </a:solidFill>
                <a:latin typeface="Calibri"/>
                <a:ea typeface="Calibri"/>
                <a:cs typeface="Calibri"/>
                <a:sym typeface="Calibri"/>
              </a:rPr>
              <a:t>Choose one of the following: </a:t>
            </a:r>
            <a:endParaRPr sz="1600">
              <a:solidFill>
                <a:srgbClr val="0C4599"/>
              </a:solidFill>
              <a:latin typeface="Calibri"/>
              <a:ea typeface="Calibri"/>
              <a:cs typeface="Calibri"/>
              <a:sym typeface="Calibri"/>
            </a:endParaRPr>
          </a:p>
          <a:p>
            <a:pPr marL="914400" lvl="1" indent="-330200" rtl="0">
              <a:spcBef>
                <a:spcPts val="0"/>
              </a:spcBef>
              <a:spcAft>
                <a:spcPts val="0"/>
              </a:spcAft>
              <a:buClr>
                <a:srgbClr val="0C4599"/>
              </a:buClr>
              <a:buSzPts val="1600"/>
              <a:buFont typeface="Calibri"/>
              <a:buAutoNum type="alphaLcPeriod"/>
            </a:pPr>
            <a:r>
              <a:rPr lang="en" sz="1600">
                <a:solidFill>
                  <a:srgbClr val="0C4599"/>
                </a:solidFill>
                <a:latin typeface="Calibri"/>
                <a:ea typeface="Calibri"/>
                <a:cs typeface="Calibri"/>
                <a:sym typeface="Calibri"/>
              </a:rPr>
              <a:t>Select </a:t>
            </a:r>
            <a:r>
              <a:rPr lang="en" sz="1600" b="1">
                <a:solidFill>
                  <a:srgbClr val="0C4599"/>
                </a:solidFill>
                <a:latin typeface="Calibri"/>
                <a:ea typeface="Calibri"/>
                <a:cs typeface="Calibri"/>
                <a:sym typeface="Calibri"/>
              </a:rPr>
              <a:t>“No federal borrowing”</a:t>
            </a:r>
            <a:r>
              <a:rPr lang="en" sz="1600">
                <a:solidFill>
                  <a:srgbClr val="0C4599"/>
                </a:solidFill>
                <a:latin typeface="Calibri"/>
                <a:ea typeface="Calibri"/>
                <a:cs typeface="Calibri"/>
                <a:sym typeface="Calibri"/>
              </a:rPr>
              <a:t> if you think you are not going to take out any federal loans. </a:t>
            </a:r>
            <a:endParaRPr sz="1600">
              <a:solidFill>
                <a:srgbClr val="0C4599"/>
              </a:solidFill>
              <a:latin typeface="Calibri"/>
              <a:ea typeface="Calibri"/>
              <a:cs typeface="Calibri"/>
              <a:sym typeface="Calibri"/>
            </a:endParaRPr>
          </a:p>
          <a:p>
            <a:pPr marL="914400" lvl="1" indent="-330200" rtl="0">
              <a:spcBef>
                <a:spcPts val="0"/>
              </a:spcBef>
              <a:spcAft>
                <a:spcPts val="0"/>
              </a:spcAft>
              <a:buClr>
                <a:srgbClr val="0C4599"/>
              </a:buClr>
              <a:buSzPts val="1600"/>
              <a:buFont typeface="Calibri"/>
              <a:buAutoNum type="alphaLcPeriod"/>
            </a:pPr>
            <a:r>
              <a:rPr lang="en" sz="1600">
                <a:solidFill>
                  <a:srgbClr val="0C4599"/>
                </a:solidFill>
                <a:latin typeface="Calibri"/>
                <a:ea typeface="Calibri"/>
                <a:cs typeface="Calibri"/>
                <a:sym typeface="Calibri"/>
              </a:rPr>
              <a:t>Select </a:t>
            </a:r>
            <a:r>
              <a:rPr lang="en" sz="1600" b="1">
                <a:solidFill>
                  <a:srgbClr val="0C4599"/>
                </a:solidFill>
                <a:latin typeface="Calibri"/>
                <a:ea typeface="Calibri"/>
                <a:cs typeface="Calibri"/>
                <a:sym typeface="Calibri"/>
              </a:rPr>
              <a:t>“Use up to annual loan limit for dependent students” </a:t>
            </a:r>
            <a:r>
              <a:rPr lang="en" sz="1600">
                <a:solidFill>
                  <a:srgbClr val="0C4599"/>
                </a:solidFill>
                <a:latin typeface="Calibri"/>
                <a:ea typeface="Calibri"/>
                <a:cs typeface="Calibri"/>
                <a:sym typeface="Calibri"/>
              </a:rPr>
              <a:t>if you think you will take out federal student loans and are a dependent student. </a:t>
            </a:r>
            <a:endParaRPr sz="1600">
              <a:solidFill>
                <a:srgbClr val="0C4599"/>
              </a:solidFill>
              <a:latin typeface="Calibri"/>
              <a:ea typeface="Calibri"/>
              <a:cs typeface="Calibri"/>
              <a:sym typeface="Calibri"/>
            </a:endParaRPr>
          </a:p>
          <a:p>
            <a:pPr marL="914400" lvl="1" indent="-330200" rtl="0">
              <a:spcBef>
                <a:spcPts val="0"/>
              </a:spcBef>
              <a:spcAft>
                <a:spcPts val="0"/>
              </a:spcAft>
              <a:buClr>
                <a:srgbClr val="0C4599"/>
              </a:buClr>
              <a:buSzPts val="1600"/>
              <a:buFont typeface="Calibri"/>
              <a:buAutoNum type="alphaLcPeriod"/>
            </a:pPr>
            <a:r>
              <a:rPr lang="en" sz="1600">
                <a:solidFill>
                  <a:srgbClr val="0C4599"/>
                </a:solidFill>
                <a:latin typeface="Calibri"/>
                <a:ea typeface="Calibri"/>
                <a:cs typeface="Calibri"/>
                <a:sym typeface="Calibri"/>
              </a:rPr>
              <a:t>Select </a:t>
            </a:r>
            <a:r>
              <a:rPr lang="en" sz="1600" b="1">
                <a:solidFill>
                  <a:srgbClr val="0C4599"/>
                </a:solidFill>
                <a:latin typeface="Calibri"/>
                <a:ea typeface="Calibri"/>
                <a:cs typeface="Calibri"/>
                <a:sym typeface="Calibri"/>
              </a:rPr>
              <a:t>“Use up to annual loan limit for independent students” </a:t>
            </a:r>
            <a:r>
              <a:rPr lang="en" sz="1600">
                <a:solidFill>
                  <a:srgbClr val="0C4599"/>
                </a:solidFill>
                <a:latin typeface="Calibri"/>
                <a:ea typeface="Calibri"/>
                <a:cs typeface="Calibri"/>
                <a:sym typeface="Calibri"/>
              </a:rPr>
              <a:t>if you think you will take out federal student loans and are an independent student. </a:t>
            </a:r>
            <a:endParaRPr sz="1600">
              <a:solidFill>
                <a:srgbClr val="0C4599"/>
              </a:solidFill>
              <a:latin typeface="Calibri"/>
              <a:ea typeface="Calibri"/>
              <a:cs typeface="Calibri"/>
              <a:sym typeface="Calibri"/>
            </a:endParaRPr>
          </a:p>
          <a:p>
            <a:pPr marL="0" lvl="0" indent="0" rtl="0">
              <a:spcBef>
                <a:spcPts val="0"/>
              </a:spcBef>
              <a:spcAft>
                <a:spcPts val="0"/>
              </a:spcAft>
              <a:buNone/>
            </a:pPr>
            <a:r>
              <a:rPr lang="en" sz="1600">
                <a:solidFill>
                  <a:srgbClr val="0C4599"/>
                </a:solidFill>
                <a:latin typeface="Calibri"/>
                <a:ea typeface="Calibri"/>
                <a:cs typeface="Calibri"/>
                <a:sym typeface="Calibri"/>
              </a:rPr>
              <a:t>2.	Complete question 10 in your worksheet. </a:t>
            </a:r>
            <a:endParaRPr sz="1600">
              <a:solidFill>
                <a:srgbClr val="0C4599"/>
              </a:solidFill>
              <a:latin typeface="Calibri"/>
              <a:ea typeface="Calibri"/>
              <a:cs typeface="Calibri"/>
              <a:sym typeface="Calibri"/>
            </a:endParaRPr>
          </a:p>
          <a:p>
            <a:pPr marL="0" lvl="0" indent="0" rtl="0">
              <a:spcBef>
                <a:spcPts val="600"/>
              </a:spcBef>
              <a:spcAft>
                <a:spcPts val="0"/>
              </a:spcAft>
              <a:buNone/>
            </a:pPr>
            <a:endParaRPr sz="2400">
              <a:solidFill>
                <a:srgbClr val="0C4599"/>
              </a:solidFill>
              <a:latin typeface="Calibri"/>
              <a:ea typeface="Calibri"/>
              <a:cs typeface="Calibri"/>
              <a:sym typeface="Calibri"/>
            </a:endParaRPr>
          </a:p>
          <a:p>
            <a:pPr marL="0" lvl="0" indent="0" rtl="0">
              <a:spcBef>
                <a:spcPts val="600"/>
              </a:spcBef>
              <a:spcAft>
                <a:spcPts val="0"/>
              </a:spcAft>
              <a:buNone/>
            </a:pPr>
            <a:endParaRPr sz="2000" i="1">
              <a:solidFill>
                <a:srgbClr val="E69138"/>
              </a:solidFill>
              <a:latin typeface="Calibri"/>
              <a:ea typeface="Calibri"/>
              <a:cs typeface="Calibri"/>
              <a:sym typeface="Calibri"/>
            </a:endParaRPr>
          </a:p>
          <a:p>
            <a:pPr marL="0" lvl="0" indent="0" rtl="0">
              <a:spcBef>
                <a:spcPts val="600"/>
              </a:spcBef>
              <a:spcAft>
                <a:spcPts val="0"/>
              </a:spcAft>
              <a:buNone/>
            </a:pPr>
            <a:endParaRPr sz="2400">
              <a:solidFill>
                <a:srgbClr val="0C4599"/>
              </a:solidFill>
              <a:latin typeface="Calibri"/>
              <a:ea typeface="Calibri"/>
              <a:cs typeface="Calibri"/>
              <a:sym typeface="Calibri"/>
            </a:endParaRPr>
          </a:p>
          <a:p>
            <a:pPr marL="0" lvl="0" indent="0" rtl="0">
              <a:spcBef>
                <a:spcPts val="600"/>
              </a:spcBef>
              <a:spcAft>
                <a:spcPts val="0"/>
              </a:spcAft>
              <a:buNone/>
            </a:pPr>
            <a:endParaRPr sz="2400">
              <a:solidFill>
                <a:srgbClr val="0C4599"/>
              </a:solidFill>
              <a:latin typeface="Calibri"/>
              <a:ea typeface="Calibri"/>
              <a:cs typeface="Calibri"/>
              <a:sym typeface="Calibri"/>
            </a:endParaRPr>
          </a:p>
          <a:p>
            <a:pPr marL="457200" lvl="0" indent="0" rtl="0">
              <a:spcBef>
                <a:spcPts val="600"/>
              </a:spcBef>
              <a:spcAft>
                <a:spcPts val="0"/>
              </a:spcAft>
              <a:buNone/>
            </a:pPr>
            <a:endParaRPr sz="2400">
              <a:solidFill>
                <a:srgbClr val="0C4599"/>
              </a:solidFill>
              <a:latin typeface="Calibri"/>
              <a:ea typeface="Calibri"/>
              <a:cs typeface="Calibri"/>
              <a:sym typeface="Calibri"/>
            </a:endParaRPr>
          </a:p>
        </p:txBody>
      </p:sp>
      <p:pic>
        <p:nvPicPr>
          <p:cNvPr id="90" name="Shape 90"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91" name="Shape 91"/>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latin typeface="Calibri"/>
                <a:ea typeface="Calibri"/>
                <a:cs typeface="Calibri"/>
                <a:sym typeface="Calibri"/>
              </a:rPr>
              <a:t>7</a:t>
            </a:fld>
            <a:endParaRPr>
              <a:latin typeface="Calibri"/>
              <a:ea typeface="Calibri"/>
              <a:cs typeface="Calibri"/>
              <a:sym typeface="Calibri"/>
            </a:endParaRPr>
          </a:p>
        </p:txBody>
      </p:sp>
      <p:sp>
        <p:nvSpPr>
          <p:cNvPr id="92" name="Shape 92"/>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#16</a:t>
            </a:r>
            <a:endParaRPr sz="1400" b="0" i="1">
              <a:solidFill>
                <a:srgbClr val="0C4599"/>
              </a:solidFill>
              <a:latin typeface="Calibri"/>
              <a:ea typeface="Calibri"/>
              <a:cs typeface="Calibri"/>
              <a:sym typeface="Calibri"/>
            </a:endParaRPr>
          </a:p>
        </p:txBody>
      </p:sp>
      <p:sp>
        <p:nvSpPr>
          <p:cNvPr id="93" name="Shape 93"/>
          <p:cNvSpPr txBox="1"/>
          <p:nvPr/>
        </p:nvSpPr>
        <p:spPr>
          <a:xfrm>
            <a:off x="-129175" y="4749850"/>
            <a:ext cx="9144000" cy="589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1000">
                <a:solidFill>
                  <a:srgbClr val="999999"/>
                </a:solidFill>
                <a:uFill>
                  <a:noFill/>
                </a:uFill>
                <a:latin typeface="Calibri"/>
                <a:ea typeface="Calibri"/>
                <a:cs typeface="Calibri"/>
                <a:sym typeface="Calibri"/>
                <a:hlinkClick r:id="rId4"/>
              </a:rPr>
              <a:t>www.ngpf.org</a:t>
            </a:r>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body" idx="1"/>
          </p:nvPr>
        </p:nvSpPr>
        <p:spPr>
          <a:xfrm>
            <a:off x="457200" y="1123950"/>
            <a:ext cx="8229600" cy="3725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400">
                <a:solidFill>
                  <a:srgbClr val="0C4599"/>
                </a:solidFill>
                <a:latin typeface="Calibri"/>
                <a:ea typeface="Calibri"/>
                <a:cs typeface="Calibri"/>
                <a:sym typeface="Calibri"/>
              </a:rPr>
              <a:t>STEP 6b: Loans</a:t>
            </a:r>
            <a:endParaRPr sz="2400">
              <a:solidFill>
                <a:srgbClr val="0C4599"/>
              </a:solidFill>
              <a:latin typeface="Calibri"/>
              <a:ea typeface="Calibri"/>
              <a:cs typeface="Calibri"/>
              <a:sym typeface="Calibri"/>
            </a:endParaRPr>
          </a:p>
          <a:p>
            <a:pPr marL="0" lvl="0" indent="0" rtl="0">
              <a:spcBef>
                <a:spcPts val="0"/>
              </a:spcBef>
              <a:spcAft>
                <a:spcPts val="0"/>
              </a:spcAft>
              <a:buNone/>
            </a:pPr>
            <a:endParaRPr sz="1600" b="1">
              <a:solidFill>
                <a:srgbClr val="0C4599"/>
              </a:solidFill>
              <a:latin typeface="Calibri"/>
              <a:ea typeface="Calibri"/>
              <a:cs typeface="Calibri"/>
              <a:sym typeface="Calibri"/>
            </a:endParaRPr>
          </a:p>
          <a:p>
            <a:pPr marL="457200" lvl="0" indent="-323850" rtl="0">
              <a:spcBef>
                <a:spcPts val="0"/>
              </a:spcBef>
              <a:spcAft>
                <a:spcPts val="0"/>
              </a:spcAft>
              <a:buClr>
                <a:srgbClr val="0C4599"/>
              </a:buClr>
              <a:buSzPts val="1500"/>
              <a:buFont typeface="Calibri"/>
              <a:buAutoNum type="arabicPeriod" startAt="3"/>
            </a:pPr>
            <a:r>
              <a:rPr lang="en" sz="1500" b="1">
                <a:solidFill>
                  <a:srgbClr val="0C4599"/>
                </a:solidFill>
                <a:latin typeface="Calibri"/>
                <a:ea typeface="Calibri"/>
                <a:cs typeface="Calibri"/>
                <a:sym typeface="Calibri"/>
              </a:rPr>
              <a:t>How do you want to enter other student borrowing (e.g. Private loans)? </a:t>
            </a:r>
            <a:r>
              <a:rPr lang="en" sz="1500">
                <a:solidFill>
                  <a:srgbClr val="0C4599"/>
                </a:solidFill>
                <a:latin typeface="Calibri"/>
                <a:ea typeface="Calibri"/>
                <a:cs typeface="Calibri"/>
                <a:sym typeface="Calibri"/>
              </a:rPr>
              <a:t>Choose one of the following:</a:t>
            </a:r>
            <a:endParaRPr sz="1500">
              <a:solidFill>
                <a:srgbClr val="0C4599"/>
              </a:solidFill>
              <a:latin typeface="Calibri"/>
              <a:ea typeface="Calibri"/>
              <a:cs typeface="Calibri"/>
              <a:sym typeface="Calibri"/>
            </a:endParaRPr>
          </a:p>
          <a:p>
            <a:pPr marL="914400" lvl="1" indent="-323850" rtl="0">
              <a:spcBef>
                <a:spcPts val="0"/>
              </a:spcBef>
              <a:spcAft>
                <a:spcPts val="0"/>
              </a:spcAft>
              <a:buClr>
                <a:srgbClr val="0C4599"/>
              </a:buClr>
              <a:buSzPts val="1500"/>
              <a:buFont typeface="Calibri"/>
              <a:buAutoNum type="alphaLcPeriod"/>
            </a:pPr>
            <a:r>
              <a:rPr lang="en" sz="1500">
                <a:solidFill>
                  <a:srgbClr val="0C4599"/>
                </a:solidFill>
                <a:latin typeface="Calibri"/>
                <a:ea typeface="Calibri"/>
                <a:cs typeface="Calibri"/>
                <a:sym typeface="Calibri"/>
              </a:rPr>
              <a:t>Select </a:t>
            </a:r>
            <a:r>
              <a:rPr lang="en" sz="1500" b="1">
                <a:solidFill>
                  <a:srgbClr val="0C4599"/>
                </a:solidFill>
                <a:latin typeface="Calibri"/>
                <a:ea typeface="Calibri"/>
                <a:cs typeface="Calibri"/>
                <a:sym typeface="Calibri"/>
              </a:rPr>
              <a:t>“No other student borrowing”</a:t>
            </a:r>
            <a:r>
              <a:rPr lang="en" sz="1500">
                <a:solidFill>
                  <a:srgbClr val="0C4599"/>
                </a:solidFill>
                <a:latin typeface="Calibri"/>
                <a:ea typeface="Calibri"/>
                <a:cs typeface="Calibri"/>
                <a:sym typeface="Calibri"/>
              </a:rPr>
              <a:t> if you think you are not going to take out any additional loans. </a:t>
            </a:r>
            <a:endParaRPr sz="1500">
              <a:solidFill>
                <a:srgbClr val="0C4599"/>
              </a:solidFill>
              <a:latin typeface="Calibri"/>
              <a:ea typeface="Calibri"/>
              <a:cs typeface="Calibri"/>
              <a:sym typeface="Calibri"/>
            </a:endParaRPr>
          </a:p>
          <a:p>
            <a:pPr marL="914400" lvl="1" indent="-323850" rtl="0">
              <a:spcBef>
                <a:spcPts val="0"/>
              </a:spcBef>
              <a:spcAft>
                <a:spcPts val="0"/>
              </a:spcAft>
              <a:buClr>
                <a:srgbClr val="0C4599"/>
              </a:buClr>
              <a:buSzPts val="1500"/>
              <a:buFont typeface="Calibri"/>
              <a:buAutoNum type="alphaLcPeriod"/>
            </a:pPr>
            <a:r>
              <a:rPr lang="en" sz="1500">
                <a:solidFill>
                  <a:srgbClr val="0C4599"/>
                </a:solidFill>
                <a:latin typeface="Calibri"/>
                <a:ea typeface="Calibri"/>
                <a:cs typeface="Calibri"/>
                <a:sym typeface="Calibri"/>
              </a:rPr>
              <a:t>Select </a:t>
            </a:r>
            <a:r>
              <a:rPr lang="en" sz="1500" b="1">
                <a:solidFill>
                  <a:srgbClr val="0C4599"/>
                </a:solidFill>
                <a:latin typeface="Calibri"/>
                <a:ea typeface="Calibri"/>
                <a:cs typeface="Calibri"/>
                <a:sym typeface="Calibri"/>
              </a:rPr>
              <a:t>“Use average annual student borrowing”</a:t>
            </a:r>
            <a:r>
              <a:rPr lang="en" sz="1500">
                <a:solidFill>
                  <a:srgbClr val="0C4599"/>
                </a:solidFill>
                <a:latin typeface="Calibri"/>
                <a:ea typeface="Calibri"/>
                <a:cs typeface="Calibri"/>
                <a:sym typeface="Calibri"/>
              </a:rPr>
              <a:t> if you think you will borrow some student loans. Note that this may not be enough to cover the remainder of your college costs. </a:t>
            </a:r>
            <a:endParaRPr sz="1500">
              <a:solidFill>
                <a:srgbClr val="0C4599"/>
              </a:solidFill>
              <a:latin typeface="Calibri"/>
              <a:ea typeface="Calibri"/>
              <a:cs typeface="Calibri"/>
              <a:sym typeface="Calibri"/>
            </a:endParaRPr>
          </a:p>
          <a:p>
            <a:pPr marL="914400" lvl="1" indent="-323850" rtl="0">
              <a:spcBef>
                <a:spcPts val="0"/>
              </a:spcBef>
              <a:spcAft>
                <a:spcPts val="0"/>
              </a:spcAft>
              <a:buClr>
                <a:srgbClr val="0C4599"/>
              </a:buClr>
              <a:buSzPts val="1500"/>
              <a:buFont typeface="Calibri"/>
              <a:buAutoNum type="alphaLcPeriod"/>
            </a:pPr>
            <a:r>
              <a:rPr lang="en" sz="1500">
                <a:solidFill>
                  <a:srgbClr val="0C4599"/>
                </a:solidFill>
                <a:latin typeface="Calibri"/>
                <a:ea typeface="Calibri"/>
                <a:cs typeface="Calibri"/>
                <a:sym typeface="Calibri"/>
              </a:rPr>
              <a:t>Select </a:t>
            </a:r>
            <a:r>
              <a:rPr lang="en" sz="1500" b="1">
                <a:solidFill>
                  <a:srgbClr val="0C4599"/>
                </a:solidFill>
                <a:latin typeface="Calibri"/>
                <a:ea typeface="Calibri"/>
                <a:cs typeface="Calibri"/>
                <a:sym typeface="Calibri"/>
              </a:rPr>
              <a:t>“Use student borrowing to complete plan”</a:t>
            </a:r>
            <a:r>
              <a:rPr lang="en" sz="1500">
                <a:solidFill>
                  <a:srgbClr val="0C4599"/>
                </a:solidFill>
                <a:latin typeface="Calibri"/>
                <a:ea typeface="Calibri"/>
                <a:cs typeface="Calibri"/>
                <a:sym typeface="Calibri"/>
              </a:rPr>
              <a:t> if you think you will cover the remainder of your college costs with private student loans.</a:t>
            </a:r>
            <a:endParaRPr sz="1500">
              <a:solidFill>
                <a:srgbClr val="0C4599"/>
              </a:solidFill>
              <a:latin typeface="Calibri"/>
              <a:ea typeface="Calibri"/>
              <a:cs typeface="Calibri"/>
              <a:sym typeface="Calibri"/>
            </a:endParaRPr>
          </a:p>
          <a:p>
            <a:pPr marL="914400" lvl="1" indent="-323850" rtl="0">
              <a:spcBef>
                <a:spcPts val="0"/>
              </a:spcBef>
              <a:spcAft>
                <a:spcPts val="0"/>
              </a:spcAft>
              <a:buClr>
                <a:srgbClr val="0C4599"/>
              </a:buClr>
              <a:buSzPts val="1500"/>
              <a:buFont typeface="Calibri"/>
              <a:buAutoNum type="alphaLcPeriod"/>
            </a:pPr>
            <a:r>
              <a:rPr lang="en" sz="1500">
                <a:solidFill>
                  <a:srgbClr val="0C4599"/>
                </a:solidFill>
                <a:latin typeface="Calibri"/>
                <a:ea typeface="Calibri"/>
                <a:cs typeface="Calibri"/>
                <a:sym typeface="Calibri"/>
              </a:rPr>
              <a:t>Select </a:t>
            </a:r>
            <a:r>
              <a:rPr lang="en" sz="1500" b="1">
                <a:solidFill>
                  <a:srgbClr val="0C4599"/>
                </a:solidFill>
                <a:latin typeface="Calibri"/>
                <a:ea typeface="Calibri"/>
                <a:cs typeface="Calibri"/>
                <a:sym typeface="Calibri"/>
              </a:rPr>
              <a:t>“Use actual annual student loan amount” </a:t>
            </a:r>
            <a:r>
              <a:rPr lang="en" sz="1500">
                <a:solidFill>
                  <a:srgbClr val="0C4599"/>
                </a:solidFill>
                <a:latin typeface="Calibri"/>
                <a:ea typeface="Calibri"/>
                <a:cs typeface="Calibri"/>
                <a:sym typeface="Calibri"/>
              </a:rPr>
              <a:t>if you know how much you are planning on taking out in private student loans. Enter in the data for each student loan you plan to take out. </a:t>
            </a:r>
            <a:endParaRPr sz="1500">
              <a:solidFill>
                <a:srgbClr val="0C4599"/>
              </a:solidFill>
              <a:latin typeface="Calibri"/>
              <a:ea typeface="Calibri"/>
              <a:cs typeface="Calibri"/>
              <a:sym typeface="Calibri"/>
            </a:endParaRPr>
          </a:p>
          <a:p>
            <a:pPr marL="0" lvl="0" indent="0" rtl="0">
              <a:spcBef>
                <a:spcPts val="600"/>
              </a:spcBef>
              <a:spcAft>
                <a:spcPts val="0"/>
              </a:spcAft>
              <a:buNone/>
            </a:pPr>
            <a:r>
              <a:rPr lang="en" sz="1500">
                <a:solidFill>
                  <a:srgbClr val="0C4599"/>
                </a:solidFill>
                <a:latin typeface="Calibri"/>
                <a:ea typeface="Calibri"/>
                <a:cs typeface="Calibri"/>
                <a:sym typeface="Calibri"/>
              </a:rPr>
              <a:t>4.	Complete question 11 in your worksheet. </a:t>
            </a:r>
            <a:endParaRPr sz="1500" i="1">
              <a:solidFill>
                <a:srgbClr val="E69138"/>
              </a:solidFill>
              <a:latin typeface="Calibri"/>
              <a:ea typeface="Calibri"/>
              <a:cs typeface="Calibri"/>
              <a:sym typeface="Calibri"/>
            </a:endParaRPr>
          </a:p>
          <a:p>
            <a:pPr marL="0" lvl="0" indent="0" rtl="0">
              <a:spcBef>
                <a:spcPts val="600"/>
              </a:spcBef>
              <a:spcAft>
                <a:spcPts val="0"/>
              </a:spcAft>
              <a:buNone/>
            </a:pPr>
            <a:endParaRPr sz="2400">
              <a:solidFill>
                <a:srgbClr val="0C4599"/>
              </a:solidFill>
              <a:latin typeface="Calibri"/>
              <a:ea typeface="Calibri"/>
              <a:cs typeface="Calibri"/>
              <a:sym typeface="Calibri"/>
            </a:endParaRPr>
          </a:p>
          <a:p>
            <a:pPr marL="0" lvl="0" indent="0" rtl="0">
              <a:spcBef>
                <a:spcPts val="600"/>
              </a:spcBef>
              <a:spcAft>
                <a:spcPts val="0"/>
              </a:spcAft>
              <a:buNone/>
            </a:pPr>
            <a:endParaRPr sz="2400">
              <a:solidFill>
                <a:srgbClr val="0C4599"/>
              </a:solidFill>
              <a:latin typeface="Calibri"/>
              <a:ea typeface="Calibri"/>
              <a:cs typeface="Calibri"/>
              <a:sym typeface="Calibri"/>
            </a:endParaRPr>
          </a:p>
          <a:p>
            <a:pPr marL="457200" lvl="0" indent="0" rtl="0">
              <a:spcBef>
                <a:spcPts val="600"/>
              </a:spcBef>
              <a:spcAft>
                <a:spcPts val="0"/>
              </a:spcAft>
              <a:buNone/>
            </a:pPr>
            <a:endParaRPr sz="2400">
              <a:solidFill>
                <a:srgbClr val="0C4599"/>
              </a:solidFill>
              <a:latin typeface="Calibri"/>
              <a:ea typeface="Calibri"/>
              <a:cs typeface="Calibri"/>
              <a:sym typeface="Calibri"/>
            </a:endParaRPr>
          </a:p>
        </p:txBody>
      </p:sp>
      <p:pic>
        <p:nvPicPr>
          <p:cNvPr id="99" name="Shape 99"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100" name="Shape 100"/>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latin typeface="Calibri"/>
                <a:ea typeface="Calibri"/>
                <a:cs typeface="Calibri"/>
                <a:sym typeface="Calibri"/>
              </a:rPr>
              <a:t>8</a:t>
            </a:fld>
            <a:endParaRPr>
              <a:latin typeface="Calibri"/>
              <a:ea typeface="Calibri"/>
              <a:cs typeface="Calibri"/>
              <a:sym typeface="Calibri"/>
            </a:endParaRPr>
          </a:p>
        </p:txBody>
      </p:sp>
      <p:sp>
        <p:nvSpPr>
          <p:cNvPr id="101" name="Shape 101"/>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#16</a:t>
            </a:r>
            <a:endParaRPr sz="1400" b="0" i="1">
              <a:solidFill>
                <a:srgbClr val="0C4599"/>
              </a:solidFill>
              <a:latin typeface="Calibri"/>
              <a:ea typeface="Calibri"/>
              <a:cs typeface="Calibri"/>
              <a:sym typeface="Calibri"/>
            </a:endParaRPr>
          </a:p>
        </p:txBody>
      </p:sp>
      <p:sp>
        <p:nvSpPr>
          <p:cNvPr id="102" name="Shape 102"/>
          <p:cNvSpPr txBox="1"/>
          <p:nvPr/>
        </p:nvSpPr>
        <p:spPr>
          <a:xfrm>
            <a:off x="-129175" y="4749850"/>
            <a:ext cx="9144000" cy="589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1000">
                <a:solidFill>
                  <a:srgbClr val="999999"/>
                </a:solidFill>
                <a:uFill>
                  <a:noFill/>
                </a:uFill>
                <a:latin typeface="Calibri"/>
                <a:ea typeface="Calibri"/>
                <a:cs typeface="Calibri"/>
                <a:sym typeface="Calibri"/>
                <a:hlinkClick r:id="rId4"/>
              </a:rPr>
              <a:t>www.ngpf.org</a:t>
            </a:r>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body" idx="1"/>
          </p:nvPr>
        </p:nvSpPr>
        <p:spPr>
          <a:xfrm>
            <a:off x="457200" y="1200150"/>
            <a:ext cx="8229600" cy="3725700"/>
          </a:xfrm>
          <a:prstGeom prst="rect">
            <a:avLst/>
          </a:prstGeom>
        </p:spPr>
        <p:txBody>
          <a:bodyPr spcFirstLastPara="1" wrap="square" lIns="91425" tIns="91425" rIns="91425" bIns="91425" anchor="t" anchorCtr="0">
            <a:noAutofit/>
          </a:bodyPr>
          <a:lstStyle/>
          <a:p>
            <a:pPr marL="0" lvl="0" indent="0" rtl="0">
              <a:spcBef>
                <a:spcPts val="600"/>
              </a:spcBef>
              <a:spcAft>
                <a:spcPts val="0"/>
              </a:spcAft>
              <a:buNone/>
            </a:pPr>
            <a:r>
              <a:rPr lang="en" sz="2400">
                <a:solidFill>
                  <a:srgbClr val="0C4599"/>
                </a:solidFill>
                <a:latin typeface="Calibri"/>
                <a:ea typeface="Calibri"/>
                <a:cs typeface="Calibri"/>
                <a:sym typeface="Calibri"/>
              </a:rPr>
              <a:t>STEP 6c: Loans</a:t>
            </a:r>
            <a:endParaRPr sz="2400">
              <a:solidFill>
                <a:srgbClr val="0C4599"/>
              </a:solidFill>
              <a:latin typeface="Calibri"/>
              <a:ea typeface="Calibri"/>
              <a:cs typeface="Calibri"/>
              <a:sym typeface="Calibri"/>
            </a:endParaRPr>
          </a:p>
          <a:p>
            <a:pPr marL="0" lvl="0" indent="0" rtl="0">
              <a:spcBef>
                <a:spcPts val="0"/>
              </a:spcBef>
              <a:spcAft>
                <a:spcPts val="0"/>
              </a:spcAft>
              <a:buNone/>
            </a:pPr>
            <a:endParaRPr sz="1500" b="1">
              <a:solidFill>
                <a:srgbClr val="0C4599"/>
              </a:solidFill>
              <a:latin typeface="Calibri"/>
              <a:ea typeface="Calibri"/>
              <a:cs typeface="Calibri"/>
              <a:sym typeface="Calibri"/>
            </a:endParaRPr>
          </a:p>
          <a:p>
            <a:pPr marL="457200" lvl="0" indent="-323850" rtl="0">
              <a:spcBef>
                <a:spcPts val="0"/>
              </a:spcBef>
              <a:spcAft>
                <a:spcPts val="0"/>
              </a:spcAft>
              <a:buClr>
                <a:srgbClr val="0C4599"/>
              </a:buClr>
              <a:buSzPts val="1500"/>
              <a:buFont typeface="Calibri"/>
              <a:buAutoNum type="arabicPeriod" startAt="3"/>
            </a:pPr>
            <a:r>
              <a:rPr lang="en" sz="1500" b="1">
                <a:solidFill>
                  <a:srgbClr val="0C4599"/>
                </a:solidFill>
                <a:latin typeface="Calibri"/>
                <a:ea typeface="Calibri"/>
                <a:cs typeface="Calibri"/>
                <a:sym typeface="Calibri"/>
              </a:rPr>
              <a:t>How do you want to enter parent borrowing? </a:t>
            </a:r>
            <a:r>
              <a:rPr lang="en" sz="1500">
                <a:solidFill>
                  <a:srgbClr val="0C4599"/>
                </a:solidFill>
                <a:latin typeface="Calibri"/>
                <a:ea typeface="Calibri"/>
                <a:cs typeface="Calibri"/>
                <a:sym typeface="Calibri"/>
              </a:rPr>
              <a:t>Select one of the following:</a:t>
            </a:r>
            <a:endParaRPr sz="1500">
              <a:solidFill>
                <a:srgbClr val="0C4599"/>
              </a:solidFill>
              <a:latin typeface="Calibri"/>
              <a:ea typeface="Calibri"/>
              <a:cs typeface="Calibri"/>
              <a:sym typeface="Calibri"/>
            </a:endParaRPr>
          </a:p>
          <a:p>
            <a:pPr marL="914400" lvl="1" indent="-323850" rtl="0">
              <a:spcBef>
                <a:spcPts val="0"/>
              </a:spcBef>
              <a:spcAft>
                <a:spcPts val="0"/>
              </a:spcAft>
              <a:buClr>
                <a:srgbClr val="0C4599"/>
              </a:buClr>
              <a:buSzPts val="1500"/>
              <a:buFont typeface="Calibri"/>
              <a:buAutoNum type="alphaLcPeriod"/>
            </a:pPr>
            <a:r>
              <a:rPr lang="en" sz="1500">
                <a:solidFill>
                  <a:srgbClr val="0C4599"/>
                </a:solidFill>
                <a:latin typeface="Calibri"/>
                <a:ea typeface="Calibri"/>
                <a:cs typeface="Calibri"/>
                <a:sym typeface="Calibri"/>
              </a:rPr>
              <a:t>Select </a:t>
            </a:r>
            <a:r>
              <a:rPr lang="en" sz="1500" b="1">
                <a:solidFill>
                  <a:srgbClr val="0C4599"/>
                </a:solidFill>
                <a:latin typeface="Calibri"/>
                <a:ea typeface="Calibri"/>
                <a:cs typeface="Calibri"/>
                <a:sym typeface="Calibri"/>
              </a:rPr>
              <a:t>“No parent borrowing”</a:t>
            </a:r>
            <a:r>
              <a:rPr lang="en" sz="1500">
                <a:solidFill>
                  <a:srgbClr val="0C4599"/>
                </a:solidFill>
                <a:latin typeface="Calibri"/>
                <a:ea typeface="Calibri"/>
                <a:cs typeface="Calibri"/>
                <a:sym typeface="Calibri"/>
              </a:rPr>
              <a:t> if you think your parents are not going to take out any loans. </a:t>
            </a:r>
            <a:endParaRPr sz="1500">
              <a:solidFill>
                <a:srgbClr val="0C4599"/>
              </a:solidFill>
              <a:latin typeface="Calibri"/>
              <a:ea typeface="Calibri"/>
              <a:cs typeface="Calibri"/>
              <a:sym typeface="Calibri"/>
            </a:endParaRPr>
          </a:p>
          <a:p>
            <a:pPr marL="914400" lvl="1" indent="-323850" rtl="0">
              <a:spcBef>
                <a:spcPts val="0"/>
              </a:spcBef>
              <a:spcAft>
                <a:spcPts val="0"/>
              </a:spcAft>
              <a:buClr>
                <a:srgbClr val="0C4599"/>
              </a:buClr>
              <a:buSzPts val="1500"/>
              <a:buFont typeface="Calibri"/>
              <a:buAutoNum type="alphaLcPeriod"/>
            </a:pPr>
            <a:r>
              <a:rPr lang="en" sz="1500">
                <a:solidFill>
                  <a:srgbClr val="0C4599"/>
                </a:solidFill>
                <a:latin typeface="Calibri"/>
                <a:ea typeface="Calibri"/>
                <a:cs typeface="Calibri"/>
                <a:sym typeface="Calibri"/>
              </a:rPr>
              <a:t>Select</a:t>
            </a:r>
            <a:r>
              <a:rPr lang="en" sz="1500" b="1">
                <a:solidFill>
                  <a:srgbClr val="0C4599"/>
                </a:solidFill>
                <a:latin typeface="Calibri"/>
                <a:ea typeface="Calibri"/>
                <a:cs typeface="Calibri"/>
                <a:sym typeface="Calibri"/>
              </a:rPr>
              <a:t> “Use average annual parent borrowing”</a:t>
            </a:r>
            <a:r>
              <a:rPr lang="en" sz="1500">
                <a:solidFill>
                  <a:srgbClr val="0C4599"/>
                </a:solidFill>
                <a:latin typeface="Calibri"/>
                <a:ea typeface="Calibri"/>
                <a:cs typeface="Calibri"/>
                <a:sym typeface="Calibri"/>
              </a:rPr>
              <a:t> if you think your parents will take out some loans. Note that this may not be enough to cover the remainder of your college costs. </a:t>
            </a:r>
            <a:endParaRPr sz="1500">
              <a:solidFill>
                <a:srgbClr val="0C4599"/>
              </a:solidFill>
              <a:latin typeface="Calibri"/>
              <a:ea typeface="Calibri"/>
              <a:cs typeface="Calibri"/>
              <a:sym typeface="Calibri"/>
            </a:endParaRPr>
          </a:p>
          <a:p>
            <a:pPr marL="914400" lvl="1" indent="-323850" rtl="0">
              <a:spcBef>
                <a:spcPts val="0"/>
              </a:spcBef>
              <a:spcAft>
                <a:spcPts val="0"/>
              </a:spcAft>
              <a:buClr>
                <a:srgbClr val="0C4599"/>
              </a:buClr>
              <a:buSzPts val="1500"/>
              <a:buFont typeface="Calibri"/>
              <a:buAutoNum type="alphaLcPeriod"/>
            </a:pPr>
            <a:r>
              <a:rPr lang="en" sz="1500">
                <a:solidFill>
                  <a:srgbClr val="0C4599"/>
                </a:solidFill>
                <a:latin typeface="Calibri"/>
                <a:ea typeface="Calibri"/>
                <a:cs typeface="Calibri"/>
                <a:sym typeface="Calibri"/>
              </a:rPr>
              <a:t>Select </a:t>
            </a:r>
            <a:r>
              <a:rPr lang="en" sz="1500" b="1">
                <a:solidFill>
                  <a:srgbClr val="0C4599"/>
                </a:solidFill>
                <a:latin typeface="Calibri"/>
                <a:ea typeface="Calibri"/>
                <a:cs typeface="Calibri"/>
                <a:sym typeface="Calibri"/>
              </a:rPr>
              <a:t>“Use parent borrowing to complete plan”</a:t>
            </a:r>
            <a:r>
              <a:rPr lang="en" sz="1500">
                <a:solidFill>
                  <a:srgbClr val="0C4599"/>
                </a:solidFill>
                <a:latin typeface="Calibri"/>
                <a:ea typeface="Calibri"/>
                <a:cs typeface="Calibri"/>
                <a:sym typeface="Calibri"/>
              </a:rPr>
              <a:t> if you think your parents will cover the remainder of your college costs with private loans. </a:t>
            </a:r>
            <a:endParaRPr sz="1500">
              <a:solidFill>
                <a:srgbClr val="0C4599"/>
              </a:solidFill>
              <a:latin typeface="Calibri"/>
              <a:ea typeface="Calibri"/>
              <a:cs typeface="Calibri"/>
              <a:sym typeface="Calibri"/>
            </a:endParaRPr>
          </a:p>
          <a:p>
            <a:pPr marL="914400" lvl="1" indent="-323850" rtl="0">
              <a:spcBef>
                <a:spcPts val="0"/>
              </a:spcBef>
              <a:spcAft>
                <a:spcPts val="0"/>
              </a:spcAft>
              <a:buClr>
                <a:srgbClr val="0C4599"/>
              </a:buClr>
              <a:buSzPts val="1500"/>
              <a:buFont typeface="Calibri"/>
              <a:buAutoNum type="alphaLcPeriod"/>
            </a:pPr>
            <a:r>
              <a:rPr lang="en" sz="1500">
                <a:solidFill>
                  <a:srgbClr val="0C4599"/>
                </a:solidFill>
                <a:latin typeface="Calibri"/>
                <a:ea typeface="Calibri"/>
                <a:cs typeface="Calibri"/>
                <a:sym typeface="Calibri"/>
              </a:rPr>
              <a:t>Select </a:t>
            </a:r>
            <a:r>
              <a:rPr lang="en" sz="1500" b="1">
                <a:solidFill>
                  <a:srgbClr val="0C4599"/>
                </a:solidFill>
                <a:latin typeface="Calibri"/>
                <a:ea typeface="Calibri"/>
                <a:cs typeface="Calibri"/>
                <a:sym typeface="Calibri"/>
              </a:rPr>
              <a:t>“Use actual annual loan amount” </a:t>
            </a:r>
            <a:r>
              <a:rPr lang="en" sz="1500">
                <a:solidFill>
                  <a:srgbClr val="0C4599"/>
                </a:solidFill>
                <a:latin typeface="Calibri"/>
                <a:ea typeface="Calibri"/>
                <a:cs typeface="Calibri"/>
                <a:sym typeface="Calibri"/>
              </a:rPr>
              <a:t>if you know how much your parents are planning on taking out in private loans. Enter in the data for each loan your parents plan to take out. </a:t>
            </a:r>
            <a:endParaRPr sz="1500">
              <a:solidFill>
                <a:srgbClr val="0C4599"/>
              </a:solidFill>
              <a:latin typeface="Calibri"/>
              <a:ea typeface="Calibri"/>
              <a:cs typeface="Calibri"/>
              <a:sym typeface="Calibri"/>
            </a:endParaRPr>
          </a:p>
          <a:p>
            <a:pPr marL="0" lvl="0" indent="0" rtl="0">
              <a:spcBef>
                <a:spcPts val="0"/>
              </a:spcBef>
              <a:spcAft>
                <a:spcPts val="0"/>
              </a:spcAft>
              <a:buNone/>
            </a:pPr>
            <a:endParaRPr sz="1500">
              <a:solidFill>
                <a:srgbClr val="0C4599"/>
              </a:solidFill>
              <a:latin typeface="Calibri"/>
              <a:ea typeface="Calibri"/>
              <a:cs typeface="Calibri"/>
              <a:sym typeface="Calibri"/>
            </a:endParaRPr>
          </a:p>
          <a:p>
            <a:pPr marL="457200" lvl="0" indent="-323850" rtl="0">
              <a:spcBef>
                <a:spcPts val="0"/>
              </a:spcBef>
              <a:spcAft>
                <a:spcPts val="0"/>
              </a:spcAft>
              <a:buClr>
                <a:srgbClr val="0C4599"/>
              </a:buClr>
              <a:buSzPts val="1500"/>
              <a:buFont typeface="Calibri"/>
              <a:buAutoNum type="arabicPeriod" startAt="4"/>
            </a:pPr>
            <a:r>
              <a:rPr lang="en" sz="1500">
                <a:solidFill>
                  <a:srgbClr val="0C4599"/>
                </a:solidFill>
                <a:latin typeface="Calibri"/>
                <a:ea typeface="Calibri"/>
                <a:cs typeface="Calibri"/>
                <a:sym typeface="Calibri"/>
              </a:rPr>
              <a:t>Answer question 12 in your worksheet. </a:t>
            </a:r>
            <a:endParaRPr sz="1500">
              <a:solidFill>
                <a:srgbClr val="0C4599"/>
              </a:solidFill>
              <a:latin typeface="Calibri"/>
              <a:ea typeface="Calibri"/>
              <a:cs typeface="Calibri"/>
              <a:sym typeface="Calibri"/>
            </a:endParaRPr>
          </a:p>
          <a:p>
            <a:pPr marL="457200" lvl="0" indent="-323850" rtl="0">
              <a:spcBef>
                <a:spcPts val="0"/>
              </a:spcBef>
              <a:spcAft>
                <a:spcPts val="0"/>
              </a:spcAft>
              <a:buClr>
                <a:srgbClr val="0C4599"/>
              </a:buClr>
              <a:buSzPts val="1500"/>
              <a:buFont typeface="Calibri"/>
              <a:buAutoNum type="arabicPeriod" startAt="4"/>
            </a:pPr>
            <a:r>
              <a:rPr lang="en" sz="1500">
                <a:solidFill>
                  <a:srgbClr val="0C4599"/>
                </a:solidFill>
                <a:latin typeface="Calibri"/>
                <a:ea typeface="Calibri"/>
                <a:cs typeface="Calibri"/>
                <a:sym typeface="Calibri"/>
              </a:rPr>
              <a:t>Click “Continue”. </a:t>
            </a:r>
            <a:endParaRPr sz="1500">
              <a:solidFill>
                <a:srgbClr val="0C4599"/>
              </a:solidFill>
              <a:latin typeface="Calibri"/>
              <a:ea typeface="Calibri"/>
              <a:cs typeface="Calibri"/>
              <a:sym typeface="Calibri"/>
            </a:endParaRPr>
          </a:p>
          <a:p>
            <a:pPr marL="0" lvl="0" indent="0" rtl="0">
              <a:spcBef>
                <a:spcPts val="600"/>
              </a:spcBef>
              <a:spcAft>
                <a:spcPts val="0"/>
              </a:spcAft>
              <a:buNone/>
            </a:pPr>
            <a:endParaRPr sz="2400">
              <a:solidFill>
                <a:srgbClr val="E69138"/>
              </a:solidFill>
              <a:latin typeface="Calibri"/>
              <a:ea typeface="Calibri"/>
              <a:cs typeface="Calibri"/>
              <a:sym typeface="Calibri"/>
            </a:endParaRPr>
          </a:p>
          <a:p>
            <a:pPr marL="0" lvl="0" indent="0" rtl="0">
              <a:spcBef>
                <a:spcPts val="600"/>
              </a:spcBef>
              <a:spcAft>
                <a:spcPts val="0"/>
              </a:spcAft>
              <a:buNone/>
            </a:pPr>
            <a:endParaRPr sz="2000" i="1">
              <a:solidFill>
                <a:srgbClr val="E69138"/>
              </a:solidFill>
              <a:latin typeface="Calibri"/>
              <a:ea typeface="Calibri"/>
              <a:cs typeface="Calibri"/>
              <a:sym typeface="Calibri"/>
            </a:endParaRPr>
          </a:p>
          <a:p>
            <a:pPr marL="0" lvl="0" indent="0" rtl="0">
              <a:spcBef>
                <a:spcPts val="600"/>
              </a:spcBef>
              <a:spcAft>
                <a:spcPts val="0"/>
              </a:spcAft>
              <a:buNone/>
            </a:pPr>
            <a:endParaRPr sz="2400">
              <a:solidFill>
                <a:srgbClr val="0C4599"/>
              </a:solidFill>
              <a:latin typeface="Calibri"/>
              <a:ea typeface="Calibri"/>
              <a:cs typeface="Calibri"/>
              <a:sym typeface="Calibri"/>
            </a:endParaRPr>
          </a:p>
          <a:p>
            <a:pPr marL="0" lvl="0" indent="0" rtl="0">
              <a:spcBef>
                <a:spcPts val="600"/>
              </a:spcBef>
              <a:spcAft>
                <a:spcPts val="0"/>
              </a:spcAft>
              <a:buNone/>
            </a:pPr>
            <a:endParaRPr sz="2400">
              <a:solidFill>
                <a:srgbClr val="0C4599"/>
              </a:solidFill>
              <a:latin typeface="Calibri"/>
              <a:ea typeface="Calibri"/>
              <a:cs typeface="Calibri"/>
              <a:sym typeface="Calibri"/>
            </a:endParaRPr>
          </a:p>
          <a:p>
            <a:pPr marL="457200" lvl="0" indent="0" rtl="0">
              <a:spcBef>
                <a:spcPts val="600"/>
              </a:spcBef>
              <a:spcAft>
                <a:spcPts val="0"/>
              </a:spcAft>
              <a:buNone/>
            </a:pPr>
            <a:endParaRPr sz="2400">
              <a:solidFill>
                <a:srgbClr val="0C4599"/>
              </a:solidFill>
              <a:latin typeface="Calibri"/>
              <a:ea typeface="Calibri"/>
              <a:cs typeface="Calibri"/>
              <a:sym typeface="Calibri"/>
            </a:endParaRPr>
          </a:p>
        </p:txBody>
      </p:sp>
      <p:pic>
        <p:nvPicPr>
          <p:cNvPr id="108" name="Shape 108" descr="NGPF_LG.png"/>
          <p:cNvPicPr preferRelativeResize="0"/>
          <p:nvPr/>
        </p:nvPicPr>
        <p:blipFill>
          <a:blip r:embed="rId3">
            <a:alphaModFix/>
          </a:blip>
          <a:stretch>
            <a:fillRect/>
          </a:stretch>
        </p:blipFill>
        <p:spPr>
          <a:xfrm>
            <a:off x="289575" y="-51125"/>
            <a:ext cx="2743200" cy="1371600"/>
          </a:xfrm>
          <a:prstGeom prst="rect">
            <a:avLst/>
          </a:prstGeom>
          <a:noFill/>
          <a:ln>
            <a:noFill/>
          </a:ln>
        </p:spPr>
      </p:pic>
      <p:sp>
        <p:nvSpPr>
          <p:cNvPr id="109" name="Shape 109"/>
          <p:cNvSpPr txBox="1">
            <a:spLocks noGrp="1"/>
          </p:cNvSpPr>
          <p:nvPr>
            <p:ph type="sldNum" idx="12"/>
          </p:nvPr>
        </p:nvSpPr>
        <p:spPr>
          <a:xfrm>
            <a:off x="8556784" y="4749851"/>
            <a:ext cx="548700" cy="3936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fld id="{00000000-1234-1234-1234-123412341234}" type="slidenum">
              <a:rPr lang="en">
                <a:latin typeface="Calibri"/>
                <a:ea typeface="Calibri"/>
                <a:cs typeface="Calibri"/>
                <a:sym typeface="Calibri"/>
              </a:rPr>
              <a:t>9</a:t>
            </a:fld>
            <a:endParaRPr>
              <a:latin typeface="Calibri"/>
              <a:ea typeface="Calibri"/>
              <a:cs typeface="Calibri"/>
              <a:sym typeface="Calibri"/>
            </a:endParaRPr>
          </a:p>
        </p:txBody>
      </p:sp>
      <p:sp>
        <p:nvSpPr>
          <p:cNvPr id="110" name="Shape 110"/>
          <p:cNvSpPr txBox="1">
            <a:spLocks noGrp="1"/>
          </p:cNvSpPr>
          <p:nvPr>
            <p:ph type="title"/>
          </p:nvPr>
        </p:nvSpPr>
        <p:spPr>
          <a:xfrm>
            <a:off x="3263725" y="205975"/>
            <a:ext cx="5423100" cy="857400"/>
          </a:xfrm>
          <a:prstGeom prst="rect">
            <a:avLst/>
          </a:prstGeom>
        </p:spPr>
        <p:txBody>
          <a:bodyPr spcFirstLastPara="1" wrap="square" lIns="91425" tIns="91425" rIns="91425" bIns="91425" anchor="b" anchorCtr="0">
            <a:noAutofit/>
          </a:bodyPr>
          <a:lstStyle/>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NGPF Activity Bank</a:t>
            </a:r>
            <a:endParaRPr sz="1800" b="0" i="1">
              <a:solidFill>
                <a:srgbClr val="0C4599"/>
              </a:solidFill>
              <a:latin typeface="Calibri"/>
              <a:ea typeface="Calibri"/>
              <a:cs typeface="Calibri"/>
              <a:sym typeface="Calibri"/>
            </a:endParaRPr>
          </a:p>
          <a:p>
            <a:pPr marL="0" lvl="0" indent="0" algn="r" rtl="0">
              <a:spcBef>
                <a:spcPts val="0"/>
              </a:spcBef>
              <a:spcAft>
                <a:spcPts val="0"/>
              </a:spcAft>
              <a:buClr>
                <a:schemeClr val="dk1"/>
              </a:buClr>
              <a:buSzPts val="1100"/>
              <a:buFont typeface="Arial"/>
              <a:buNone/>
            </a:pPr>
            <a:r>
              <a:rPr lang="en" sz="1400" b="0" i="1">
                <a:solidFill>
                  <a:srgbClr val="0C4599"/>
                </a:solidFill>
                <a:latin typeface="Calibri"/>
                <a:ea typeface="Calibri"/>
                <a:cs typeface="Calibri"/>
                <a:sym typeface="Calibri"/>
              </a:rPr>
              <a:t>Paying for College #16</a:t>
            </a:r>
            <a:endParaRPr sz="1400" b="0" i="1">
              <a:solidFill>
                <a:srgbClr val="0C4599"/>
              </a:solidFill>
              <a:latin typeface="Calibri"/>
              <a:ea typeface="Calibri"/>
              <a:cs typeface="Calibri"/>
              <a:sym typeface="Calibri"/>
            </a:endParaRPr>
          </a:p>
        </p:txBody>
      </p:sp>
      <p:sp>
        <p:nvSpPr>
          <p:cNvPr id="111" name="Shape 111"/>
          <p:cNvSpPr txBox="1"/>
          <p:nvPr/>
        </p:nvSpPr>
        <p:spPr>
          <a:xfrm>
            <a:off x="-129175" y="4749850"/>
            <a:ext cx="9144000" cy="5892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Clr>
                <a:schemeClr val="dk1"/>
              </a:buClr>
              <a:buSzPts val="1100"/>
              <a:buFont typeface="Arial"/>
              <a:buNone/>
            </a:pPr>
            <a:r>
              <a:rPr lang="en" sz="1000">
                <a:solidFill>
                  <a:srgbClr val="999999"/>
                </a:solidFill>
                <a:uFill>
                  <a:noFill/>
                </a:uFill>
                <a:latin typeface="Calibri"/>
                <a:ea typeface="Calibri"/>
                <a:cs typeface="Calibri"/>
                <a:sym typeface="Calibri"/>
                <a:hlinkClick r:id="rId4"/>
              </a:rPr>
              <a:t>www.ngpf.org</a:t>
            </a:r>
            <a:endParaRPr/>
          </a:p>
        </p:txBody>
      </p:sp>
    </p:spTree>
  </p:cSld>
  <p:clrMapOvr>
    <a:masterClrMapping/>
  </p:clrMapOvr>
</p:sld>
</file>

<file path=ppt/theme/theme1.xml><?xml version="1.0" encoding="utf-8"?>
<a:theme xmlns:a="http://schemas.openxmlformats.org/drawingml/2006/main" name="Simple 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566</TotalTime>
  <Words>1743</Words>
  <Application>Microsoft Office PowerPoint</Application>
  <PresentationFormat>On-screen Show (16:9)</PresentationFormat>
  <Paragraphs>188</Paragraphs>
  <Slides>14</Slides>
  <Notes>13</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Simple Light</vt:lpstr>
      <vt:lpstr>NGPF Activity Bank Paying for College #16 Teacher’s Guide Spanish version</vt:lpstr>
      <vt:lpstr>NGPF Activity Bank Paying for College #16</vt:lpstr>
      <vt:lpstr>NGPF Activity Bank Paying for College #16</vt:lpstr>
      <vt:lpstr>NGPF Activity Bank Paying for College #16</vt:lpstr>
      <vt:lpstr>NGPF Activity Bank Paying for College #16</vt:lpstr>
      <vt:lpstr>NGPF Activity Bank Paying for College #16</vt:lpstr>
      <vt:lpstr>NGPF Activity Bank Paying for College #16</vt:lpstr>
      <vt:lpstr>NGPF Activity Bank Paying for College #16</vt:lpstr>
      <vt:lpstr>NGPF Activity Bank Paying for College #16</vt:lpstr>
      <vt:lpstr>NGPF Activity Bank Paying for College #16</vt:lpstr>
      <vt:lpstr>NGPF Activity Bank Paying for College #16</vt:lpstr>
      <vt:lpstr>NGPF Activity Bank Paying for College #16</vt:lpstr>
      <vt:lpstr>NGPF Activity Bank Paying for College #16</vt:lpstr>
      <vt:lpstr>Review These Videos/Websites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NGPF Activity Bank Paying for College #16 Teacher’s Guide Spanish version</dc:title>
  <dc:creator>Luz De La O</dc:creator>
  <cp:lastModifiedBy>Luz De La O</cp:lastModifiedBy>
  <cp:revision>5</cp:revision>
  <dcterms:modified xsi:type="dcterms:W3CDTF">2018-04-30T16:34:10Z</dcterms:modified>
</cp:coreProperties>
</file>