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5"/>
  </p:notesMasterIdLst>
  <p:sldIdLst>
    <p:sldId id="256" r:id="rId2"/>
    <p:sldId id="275" r:id="rId3"/>
    <p:sldId id="267" r:id="rId4"/>
    <p:sldId id="268" r:id="rId5"/>
    <p:sldId id="266" r:id="rId6"/>
    <p:sldId id="263" r:id="rId7"/>
    <p:sldId id="269" r:id="rId8"/>
    <p:sldId id="270" r:id="rId9"/>
    <p:sldId id="272" r:id="rId10"/>
    <p:sldId id="273" r:id="rId11"/>
    <p:sldId id="274" r:id="rId12"/>
    <p:sldId id="271" r:id="rId13"/>
    <p:sldId id="25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D46AA46-AC76-44D0-B269-F3A131795094}" type="datetimeFigureOut">
              <a:rPr lang="en-US"/>
              <a:pPr>
                <a:defRPr/>
              </a:pPr>
              <a:t>7/31/2013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70CB746-AB8F-49BD-9207-3E196F58AB91}" type="slidenum">
              <a:rPr lang="en-US"/>
              <a:pPr>
                <a:defRPr/>
              </a:pPr>
              <a:t>‹#›</a:t>
            </a:fld>
            <a:endParaRPr lang="en-US" dirty="0"/>
          </a:p>
        </p:txBody>
      </p:sp>
    </p:spTree>
    <p:extLst>
      <p:ext uri="{BB962C8B-B14F-4D97-AF65-F5344CB8AC3E}">
        <p14:creationId xmlns:p14="http://schemas.microsoft.com/office/powerpoint/2010/main" val="3829444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180DC8-BA67-450C-B05D-D3F6CBB36B5E}"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374ACB-8E4B-4D70-8211-BACE1F8A76A6}"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Explain to students the various sections that are listed on a resume, explain each section in detail.  </a:t>
            </a:r>
          </a:p>
          <a:p>
            <a:pPr eaLnBrk="1" hangingPunct="1">
              <a:spcBef>
                <a:spcPct val="0"/>
              </a:spcBef>
            </a:pPr>
            <a:endParaRPr lang="en-US"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7192F3-3413-4414-8738-8AADF16C108F}"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Explain to students the various sections that are listed on a resume, explain each section in detail.  </a:t>
            </a:r>
          </a:p>
          <a:p>
            <a:pPr eaLnBrk="1" hangingPunct="1">
              <a:spcBef>
                <a:spcPct val="0"/>
              </a:spcBef>
            </a:pPr>
            <a:endParaRPr lang="en-US"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53262C-76E8-492E-A35D-18A7EAAEBA1E}"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Explain to students the various sections that are listed on a resume, explain each section in detail.  </a:t>
            </a:r>
          </a:p>
          <a:p>
            <a:pPr eaLnBrk="1" hangingPunct="1">
              <a:spcBef>
                <a:spcPct val="0"/>
              </a:spcBef>
            </a:pPr>
            <a:endParaRPr lang="en-US"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93BC0A1-FDF8-450E-9983-755954D26158}"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00FCD1-0816-42B1-B63E-2709D4315C8D}"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Chronological resume is structured around dates, employers, and titles, beginning with your most recent job and working backward to your first position in the workplace. This format enables you to demonstrate a steady progression of your work skills and responsibilities. On the other hand, this resume type also focuses the reader's attention on what you have done, rather than on what you can do.</a:t>
            </a:r>
          </a:p>
          <a:p>
            <a:pPr eaLnBrk="1" hangingPunct="1">
              <a:spcBef>
                <a:spcPct val="0"/>
              </a:spcBef>
            </a:pPr>
            <a:r>
              <a:rPr lang="en-US" smtClean="0"/>
              <a:t>Functional resume leads with your strength by focusing on your skills and abilities, regardless of when you applied them in your career. The details of your employment history are included only to the extent that they illustrate your functional expertise. </a:t>
            </a:r>
          </a:p>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1D0372-9262-45B9-B9DD-11E0FA93D927}"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39E854-34F1-43B1-B2D0-EDC95C8305B3}" type="slidenum">
              <a:rPr lang="en-US" smtClean="0"/>
              <a:pPr/>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tiles3"/>
          <p:cNvPicPr>
            <a:picLocks noChangeAspect="1" noChangeArrowheads="1"/>
          </p:cNvPicPr>
          <p:nvPr/>
        </p:nvPicPr>
        <p:blipFill>
          <a:blip r:embed="rId2"/>
          <a:srcRect/>
          <a:stretch>
            <a:fillRect/>
          </a:stretch>
        </p:blipFill>
        <p:spPr bwMode="auto">
          <a:xfrm>
            <a:off x="0" y="3175"/>
            <a:ext cx="9140825" cy="6854825"/>
          </a:xfrm>
          <a:prstGeom prst="rect">
            <a:avLst/>
          </a:prstGeom>
          <a:noFill/>
          <a:ln w="9525">
            <a:noFill/>
            <a:miter lim="800000"/>
            <a:headEnd/>
            <a:tailEnd/>
          </a:ln>
        </p:spPr>
      </p:pic>
      <p:sp>
        <p:nvSpPr>
          <p:cNvPr id="3074" name="Rectangle 2"/>
          <p:cNvSpPr>
            <a:spLocks noGrp="1" noChangeArrowheads="1"/>
          </p:cNvSpPr>
          <p:nvPr>
            <p:ph type="ctrTitle"/>
          </p:nvPr>
        </p:nvSpPr>
        <p:spPr>
          <a:xfrm>
            <a:off x="685800" y="2263775"/>
            <a:ext cx="7772400" cy="1470025"/>
          </a:xfrm>
        </p:spPr>
        <p:txBody>
          <a:bodyPr/>
          <a:lstStyle>
            <a:lvl1pPr>
              <a:defRPr b="1"/>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685800" y="3886200"/>
            <a:ext cx="7772400" cy="1752600"/>
          </a:xfrm>
        </p:spPr>
        <p:txBody>
          <a:bodyPr/>
          <a:lstStyle>
            <a:lvl1pPr marL="0" indent="0" algn="ctr">
              <a:buFontTx/>
              <a:buNone/>
              <a:defRPr sz="2600">
                <a:latin typeface="Verdana" pitchFamily="34" charset="0"/>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a:t>Copyright © Texas Education Agency, 2011.  All rights reserved.</a:t>
            </a:r>
          </a:p>
        </p:txBody>
      </p:sp>
      <p:sp>
        <p:nvSpPr>
          <p:cNvPr id="5" name="Rectangle 12"/>
          <p:cNvSpPr>
            <a:spLocks noGrp="1" noChangeArrowheads="1"/>
          </p:cNvSpPr>
          <p:nvPr>
            <p:ph type="sldNum" sz="quarter" idx="11"/>
          </p:nvPr>
        </p:nvSpPr>
        <p:spPr>
          <a:ln/>
        </p:spPr>
        <p:txBody>
          <a:bodyPr/>
          <a:lstStyle>
            <a:lvl1pPr>
              <a:defRPr/>
            </a:lvl1pPr>
          </a:lstStyle>
          <a:p>
            <a:pPr>
              <a:defRPr/>
            </a:pPr>
            <a:fld id="{CAE30EA0-0B7D-4C89-9714-F54FAE36E57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304800"/>
            <a:ext cx="1524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90800" y="304800"/>
            <a:ext cx="441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a:t>Copyright © Texas Education Agency, 2011.  All rights reserved.</a:t>
            </a:r>
          </a:p>
        </p:txBody>
      </p:sp>
      <p:sp>
        <p:nvSpPr>
          <p:cNvPr id="5" name="Rectangle 12"/>
          <p:cNvSpPr>
            <a:spLocks noGrp="1" noChangeArrowheads="1"/>
          </p:cNvSpPr>
          <p:nvPr>
            <p:ph type="sldNum" sz="quarter" idx="11"/>
          </p:nvPr>
        </p:nvSpPr>
        <p:spPr>
          <a:ln/>
        </p:spPr>
        <p:txBody>
          <a:bodyPr/>
          <a:lstStyle>
            <a:lvl1pPr>
              <a:defRPr/>
            </a:lvl1pPr>
          </a:lstStyle>
          <a:p>
            <a:pPr>
              <a:defRPr/>
            </a:pPr>
            <a:fld id="{BF18E514-E641-46F2-92EB-85E092D530B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a:t>Copyright © Texas Education Agency, 2011.  All rights reserved.</a:t>
            </a:r>
          </a:p>
        </p:txBody>
      </p:sp>
      <p:sp>
        <p:nvSpPr>
          <p:cNvPr id="5" name="Rectangle 12"/>
          <p:cNvSpPr>
            <a:spLocks noGrp="1" noChangeArrowheads="1"/>
          </p:cNvSpPr>
          <p:nvPr>
            <p:ph type="sldNum" sz="quarter" idx="11"/>
          </p:nvPr>
        </p:nvSpPr>
        <p:spPr>
          <a:ln/>
        </p:spPr>
        <p:txBody>
          <a:bodyPr/>
          <a:lstStyle>
            <a:lvl1pPr>
              <a:defRPr/>
            </a:lvl1pPr>
          </a:lstStyle>
          <a:p>
            <a:pPr>
              <a:defRPr/>
            </a:pPr>
            <a:fld id="{B6C73A2F-5577-4794-82FB-FCC35B90A64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r>
              <a:rPr lang="en-US"/>
              <a:t>Copyright © Texas Education Agency, 2011.  All rights reserved.</a:t>
            </a:r>
          </a:p>
        </p:txBody>
      </p:sp>
      <p:sp>
        <p:nvSpPr>
          <p:cNvPr id="5" name="Rectangle 12"/>
          <p:cNvSpPr>
            <a:spLocks noGrp="1" noChangeArrowheads="1"/>
          </p:cNvSpPr>
          <p:nvPr>
            <p:ph type="sldNum" sz="quarter" idx="11"/>
          </p:nvPr>
        </p:nvSpPr>
        <p:spPr>
          <a:ln/>
        </p:spPr>
        <p:txBody>
          <a:bodyPr/>
          <a:lstStyle>
            <a:lvl1pPr>
              <a:defRPr/>
            </a:lvl1pPr>
          </a:lstStyle>
          <a:p>
            <a:pPr>
              <a:defRPr/>
            </a:pPr>
            <a:fld id="{40DE3C0C-30D7-4C2E-984F-4C52AD90D3E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90800" y="1905000"/>
            <a:ext cx="2971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15000" y="1905000"/>
            <a:ext cx="2971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r>
              <a:rPr lang="en-US"/>
              <a:t>Copyright © Texas Education Agency, 2011.  All rights reserved.</a:t>
            </a:r>
          </a:p>
        </p:txBody>
      </p:sp>
      <p:sp>
        <p:nvSpPr>
          <p:cNvPr id="6" name="Rectangle 12"/>
          <p:cNvSpPr>
            <a:spLocks noGrp="1" noChangeArrowheads="1"/>
          </p:cNvSpPr>
          <p:nvPr>
            <p:ph type="sldNum" sz="quarter" idx="11"/>
          </p:nvPr>
        </p:nvSpPr>
        <p:spPr>
          <a:ln/>
        </p:spPr>
        <p:txBody>
          <a:bodyPr/>
          <a:lstStyle>
            <a:lvl1pPr>
              <a:defRPr/>
            </a:lvl1pPr>
          </a:lstStyle>
          <a:p>
            <a:pPr>
              <a:defRPr/>
            </a:pPr>
            <a:fld id="{087CEF3D-D0C6-4859-9020-9BFDE852912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r>
              <a:rPr lang="en-US"/>
              <a:t>Copyright © Texas Education Agency, 2011.  All rights reserved.</a:t>
            </a:r>
          </a:p>
        </p:txBody>
      </p:sp>
      <p:sp>
        <p:nvSpPr>
          <p:cNvPr id="8" name="Rectangle 12"/>
          <p:cNvSpPr>
            <a:spLocks noGrp="1" noChangeArrowheads="1"/>
          </p:cNvSpPr>
          <p:nvPr>
            <p:ph type="sldNum" sz="quarter" idx="11"/>
          </p:nvPr>
        </p:nvSpPr>
        <p:spPr>
          <a:ln/>
        </p:spPr>
        <p:txBody>
          <a:bodyPr/>
          <a:lstStyle>
            <a:lvl1pPr>
              <a:defRPr/>
            </a:lvl1pPr>
          </a:lstStyle>
          <a:p>
            <a:pPr>
              <a:defRPr/>
            </a:pPr>
            <a:fld id="{512F5F6D-2D86-47CF-83CD-C3DCE474BAC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r>
              <a:rPr lang="en-US"/>
              <a:t>Copyright © Texas Education Agency, 2011.  All rights reserved.</a:t>
            </a:r>
          </a:p>
        </p:txBody>
      </p:sp>
      <p:sp>
        <p:nvSpPr>
          <p:cNvPr id="4" name="Rectangle 12"/>
          <p:cNvSpPr>
            <a:spLocks noGrp="1" noChangeArrowheads="1"/>
          </p:cNvSpPr>
          <p:nvPr>
            <p:ph type="sldNum" sz="quarter" idx="11"/>
          </p:nvPr>
        </p:nvSpPr>
        <p:spPr>
          <a:ln/>
        </p:spPr>
        <p:txBody>
          <a:bodyPr/>
          <a:lstStyle>
            <a:lvl1pPr>
              <a:defRPr/>
            </a:lvl1pPr>
          </a:lstStyle>
          <a:p>
            <a:pPr>
              <a:defRPr/>
            </a:pPr>
            <a:fld id="{1D1D988F-A0AF-401A-B517-12BBDEECF83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a:t>Copyright © Texas Education Agency, 2011.  All rights reserved.</a:t>
            </a:r>
          </a:p>
        </p:txBody>
      </p:sp>
      <p:sp>
        <p:nvSpPr>
          <p:cNvPr id="3" name="Rectangle 12"/>
          <p:cNvSpPr>
            <a:spLocks noGrp="1" noChangeArrowheads="1"/>
          </p:cNvSpPr>
          <p:nvPr>
            <p:ph type="sldNum" sz="quarter" idx="11"/>
          </p:nvPr>
        </p:nvSpPr>
        <p:spPr>
          <a:ln/>
        </p:spPr>
        <p:txBody>
          <a:bodyPr/>
          <a:lstStyle>
            <a:lvl1pPr>
              <a:defRPr/>
            </a:lvl1pPr>
          </a:lstStyle>
          <a:p>
            <a:pPr>
              <a:defRPr/>
            </a:pPr>
            <a:fld id="{C6E0EF95-44F4-4E31-97E8-A89ACC1CA41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Copyright © Texas Education Agency, 2011.  All rights reserved.</a:t>
            </a:r>
          </a:p>
        </p:txBody>
      </p:sp>
      <p:sp>
        <p:nvSpPr>
          <p:cNvPr id="6" name="Rectangle 12"/>
          <p:cNvSpPr>
            <a:spLocks noGrp="1" noChangeArrowheads="1"/>
          </p:cNvSpPr>
          <p:nvPr>
            <p:ph type="sldNum" sz="quarter" idx="11"/>
          </p:nvPr>
        </p:nvSpPr>
        <p:spPr>
          <a:ln/>
        </p:spPr>
        <p:txBody>
          <a:bodyPr/>
          <a:lstStyle>
            <a:lvl1pPr>
              <a:defRPr/>
            </a:lvl1pPr>
          </a:lstStyle>
          <a:p>
            <a:pPr>
              <a:defRPr/>
            </a:pPr>
            <a:fld id="{F8847422-9B12-4D01-9FD6-9E0F04FA52B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Copyright © Texas Education Agency, 2011.  All rights reserved.</a:t>
            </a:r>
          </a:p>
        </p:txBody>
      </p:sp>
      <p:sp>
        <p:nvSpPr>
          <p:cNvPr id="6" name="Rectangle 12"/>
          <p:cNvSpPr>
            <a:spLocks noGrp="1" noChangeArrowheads="1"/>
          </p:cNvSpPr>
          <p:nvPr>
            <p:ph type="sldNum" sz="quarter" idx="11"/>
          </p:nvPr>
        </p:nvSpPr>
        <p:spPr>
          <a:ln/>
        </p:spPr>
        <p:txBody>
          <a:bodyPr/>
          <a:lstStyle>
            <a:lvl1pPr>
              <a:defRPr/>
            </a:lvl1pPr>
          </a:lstStyle>
          <a:p>
            <a:pPr>
              <a:defRPr/>
            </a:pPr>
            <a:fld id="{5FE2AE6D-F02F-44D6-A959-52E93E395DF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ody3"/>
          <p:cNvPicPr>
            <a:picLocks noChangeAspect="1" noChangeArrowheads="1"/>
          </p:cNvPicPr>
          <p:nvPr/>
        </p:nvPicPr>
        <p:blipFill>
          <a:blip r:embed="rId13"/>
          <a:srcRect/>
          <a:stretch>
            <a:fillRect/>
          </a:stretch>
        </p:blipFill>
        <p:spPr bwMode="auto">
          <a:xfrm>
            <a:off x="3175" y="3175"/>
            <a:ext cx="9140825" cy="6854825"/>
          </a:xfrm>
          <a:prstGeom prst="rect">
            <a:avLst/>
          </a:prstGeom>
          <a:noFill/>
          <a:ln w="9525">
            <a:noFill/>
            <a:miter lim="800000"/>
            <a:headEnd/>
            <a:tailEnd/>
          </a:ln>
        </p:spPr>
      </p:pic>
      <p:sp>
        <p:nvSpPr>
          <p:cNvPr id="1027" name="Rectangle 2"/>
          <p:cNvSpPr>
            <a:spLocks noGrp="1" noChangeArrowheads="1"/>
          </p:cNvSpPr>
          <p:nvPr>
            <p:ph type="title"/>
          </p:nvPr>
        </p:nvSpPr>
        <p:spPr bwMode="auto">
          <a:xfrm>
            <a:off x="2590800" y="304800"/>
            <a:ext cx="5867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2590800" y="1905000"/>
            <a:ext cx="60960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2057400" y="6245225"/>
            <a:ext cx="670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Verdana" pitchFamily="34" charset="0"/>
              </a:defRPr>
            </a:lvl1pPr>
          </a:lstStyle>
          <a:p>
            <a:r>
              <a:rPr lang="en-US"/>
              <a:t>Copyright © Texas Education Agency, 2011.  All rights reserved.</a:t>
            </a:r>
          </a:p>
        </p:txBody>
      </p:sp>
      <p:sp>
        <p:nvSpPr>
          <p:cNvPr id="1032" name="Text Box 8"/>
          <p:cNvSpPr txBox="1">
            <a:spLocks noChangeArrowheads="1"/>
          </p:cNvSpPr>
          <p:nvPr/>
        </p:nvSpPr>
        <p:spPr bwMode="auto">
          <a:xfrm>
            <a:off x="328613" y="412750"/>
            <a:ext cx="852487" cy="366713"/>
          </a:xfrm>
          <a:prstGeom prst="rect">
            <a:avLst/>
          </a:prstGeom>
          <a:noFill/>
          <a:ln w="9525">
            <a:noFill/>
            <a:miter lim="800000"/>
            <a:headEnd/>
            <a:tailEnd/>
          </a:ln>
          <a:effectLst/>
        </p:spPr>
        <p:txBody>
          <a:bodyPr wrap="none">
            <a:spAutoFit/>
          </a:bodyPr>
          <a:lstStyle/>
          <a:p>
            <a:pPr>
              <a:defRPr/>
            </a:pPr>
            <a:r>
              <a:rPr lang="en-US" dirty="0">
                <a:solidFill>
                  <a:schemeClr val="bg1"/>
                </a:solidFill>
                <a:latin typeface="Verdana" pitchFamily="34" charset="0"/>
              </a:rPr>
              <a:t>Home</a:t>
            </a:r>
          </a:p>
        </p:txBody>
      </p:sp>
      <p:sp>
        <p:nvSpPr>
          <p:cNvPr id="1033" name="Text Box 9"/>
          <p:cNvSpPr txBox="1">
            <a:spLocks noChangeArrowheads="1"/>
          </p:cNvSpPr>
          <p:nvPr/>
        </p:nvSpPr>
        <p:spPr bwMode="auto">
          <a:xfrm>
            <a:off x="328613" y="941388"/>
            <a:ext cx="1266825" cy="366712"/>
          </a:xfrm>
          <a:prstGeom prst="rect">
            <a:avLst/>
          </a:prstGeom>
          <a:noFill/>
          <a:ln w="9525">
            <a:noFill/>
            <a:miter lim="800000"/>
            <a:headEnd/>
            <a:tailEnd/>
          </a:ln>
          <a:effectLst/>
        </p:spPr>
        <p:txBody>
          <a:bodyPr wrap="none">
            <a:spAutoFit/>
          </a:bodyPr>
          <a:lstStyle/>
          <a:p>
            <a:pPr>
              <a:defRPr/>
            </a:pPr>
            <a:r>
              <a:rPr lang="en-US" dirty="0">
                <a:solidFill>
                  <a:schemeClr val="bg1"/>
                </a:solidFill>
                <a:latin typeface="Verdana" pitchFamily="34" charset="0"/>
              </a:rPr>
              <a:t>Objective</a:t>
            </a:r>
          </a:p>
        </p:txBody>
      </p:sp>
      <p:sp>
        <p:nvSpPr>
          <p:cNvPr id="1034" name="Text Box 10"/>
          <p:cNvSpPr txBox="1">
            <a:spLocks noChangeArrowheads="1"/>
          </p:cNvSpPr>
          <p:nvPr/>
        </p:nvSpPr>
        <p:spPr bwMode="auto">
          <a:xfrm>
            <a:off x="328613" y="1470025"/>
            <a:ext cx="1727200" cy="366713"/>
          </a:xfrm>
          <a:prstGeom prst="rect">
            <a:avLst/>
          </a:prstGeom>
          <a:noFill/>
          <a:ln w="9525">
            <a:noFill/>
            <a:miter lim="800000"/>
            <a:headEnd/>
            <a:tailEnd/>
          </a:ln>
          <a:effectLst/>
        </p:spPr>
        <p:txBody>
          <a:bodyPr wrap="none">
            <a:spAutoFit/>
          </a:bodyPr>
          <a:lstStyle/>
          <a:p>
            <a:pPr>
              <a:defRPr/>
            </a:pPr>
            <a:r>
              <a:rPr lang="en-US" dirty="0">
                <a:solidFill>
                  <a:schemeClr val="bg1"/>
                </a:solidFill>
                <a:latin typeface="Verdana" pitchFamily="34" charset="0"/>
              </a:rPr>
              <a:t>Qualifications</a:t>
            </a:r>
          </a:p>
        </p:txBody>
      </p:sp>
      <p:sp>
        <p:nvSpPr>
          <p:cNvPr id="1035" name="Text Box 11"/>
          <p:cNvSpPr txBox="1">
            <a:spLocks noChangeArrowheads="1"/>
          </p:cNvSpPr>
          <p:nvPr/>
        </p:nvSpPr>
        <p:spPr bwMode="auto">
          <a:xfrm>
            <a:off x="328613" y="1998663"/>
            <a:ext cx="1308100" cy="366712"/>
          </a:xfrm>
          <a:prstGeom prst="rect">
            <a:avLst/>
          </a:prstGeom>
          <a:noFill/>
          <a:ln w="9525">
            <a:noFill/>
            <a:miter lim="800000"/>
            <a:headEnd/>
            <a:tailEnd/>
          </a:ln>
          <a:effectLst/>
        </p:spPr>
        <p:txBody>
          <a:bodyPr wrap="none">
            <a:spAutoFit/>
          </a:bodyPr>
          <a:lstStyle/>
          <a:p>
            <a:pPr>
              <a:defRPr/>
            </a:pPr>
            <a:r>
              <a:rPr lang="en-US" dirty="0">
                <a:solidFill>
                  <a:schemeClr val="bg1"/>
                </a:solidFill>
                <a:latin typeface="Verdana" pitchFamily="34" charset="0"/>
              </a:rPr>
              <a:t>Education</a:t>
            </a:r>
          </a:p>
        </p:txBody>
      </p:sp>
      <p:sp>
        <p:nvSpPr>
          <p:cNvPr id="1036" name="Text Box 12"/>
          <p:cNvSpPr txBox="1">
            <a:spLocks noChangeArrowheads="1"/>
          </p:cNvSpPr>
          <p:nvPr/>
        </p:nvSpPr>
        <p:spPr bwMode="auto">
          <a:xfrm>
            <a:off x="328613" y="2527300"/>
            <a:ext cx="1624012" cy="366713"/>
          </a:xfrm>
          <a:prstGeom prst="rect">
            <a:avLst/>
          </a:prstGeom>
          <a:noFill/>
          <a:ln w="9525">
            <a:noFill/>
            <a:miter lim="800000"/>
            <a:headEnd/>
            <a:tailEnd/>
          </a:ln>
          <a:effectLst/>
        </p:spPr>
        <p:txBody>
          <a:bodyPr wrap="none">
            <a:spAutoFit/>
          </a:bodyPr>
          <a:lstStyle/>
          <a:p>
            <a:pPr>
              <a:defRPr/>
            </a:pPr>
            <a:r>
              <a:rPr lang="en-US" dirty="0">
                <a:solidFill>
                  <a:schemeClr val="bg1"/>
                </a:solidFill>
                <a:latin typeface="Verdana" pitchFamily="34" charset="0"/>
              </a:rPr>
              <a:t>Employment</a:t>
            </a:r>
          </a:p>
        </p:txBody>
      </p:sp>
      <p:sp>
        <p:nvSpPr>
          <p:cNvPr id="1037" name="Text Box 13"/>
          <p:cNvSpPr txBox="1">
            <a:spLocks noChangeArrowheads="1"/>
          </p:cNvSpPr>
          <p:nvPr/>
        </p:nvSpPr>
        <p:spPr bwMode="auto">
          <a:xfrm>
            <a:off x="328613" y="3057525"/>
            <a:ext cx="784225" cy="366713"/>
          </a:xfrm>
          <a:prstGeom prst="rect">
            <a:avLst/>
          </a:prstGeom>
          <a:noFill/>
          <a:ln w="9525">
            <a:noFill/>
            <a:miter lim="800000"/>
            <a:headEnd/>
            <a:tailEnd/>
          </a:ln>
          <a:effectLst/>
        </p:spPr>
        <p:txBody>
          <a:bodyPr wrap="none">
            <a:spAutoFit/>
          </a:bodyPr>
          <a:lstStyle/>
          <a:p>
            <a:pPr>
              <a:defRPr/>
            </a:pPr>
            <a:r>
              <a:rPr lang="en-US" dirty="0">
                <a:solidFill>
                  <a:schemeClr val="bg1"/>
                </a:solidFill>
                <a:latin typeface="Verdana" pitchFamily="34" charset="0"/>
              </a:rPr>
              <a:t>Skills</a:t>
            </a:r>
          </a:p>
        </p:txBody>
      </p:sp>
      <p:sp>
        <p:nvSpPr>
          <p:cNvPr id="2" name="Rectangle 12"/>
          <p:cNvSpPr>
            <a:spLocks noGrp="1" noChangeArrowheads="1"/>
          </p:cNvSpPr>
          <p:nvPr>
            <p:ph type="sldNum" sz="quarter" idx="4"/>
          </p:nvPr>
        </p:nvSpPr>
        <p:spPr bwMode="auto">
          <a:xfrm>
            <a:off x="2286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98F13BFF-AF50-41C0-BFCD-CBE188DF947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2" r:id="rId5"/>
    <p:sldLayoutId id="2147483691" r:id="rId6"/>
    <p:sldLayoutId id="2147483690" r:id="rId7"/>
    <p:sldLayoutId id="2147483689" r:id="rId8"/>
    <p:sldLayoutId id="2147483688" r:id="rId9"/>
    <p:sldLayoutId id="2147483687" r:id="rId10"/>
    <p:sldLayoutId id="2147483686" r:id="rId11"/>
  </p:sldLayoutIdLst>
  <p:hf hdr="0" dt="0"/>
  <p:txStyles>
    <p:titleStyle>
      <a:lvl1pPr algn="r" rtl="0" eaLnBrk="0" fontAlgn="base" hangingPunct="0">
        <a:spcBef>
          <a:spcPct val="0"/>
        </a:spcBef>
        <a:spcAft>
          <a:spcPct val="0"/>
        </a:spcAft>
        <a:defRPr sz="2800">
          <a:solidFill>
            <a:schemeClr val="tx2"/>
          </a:solidFill>
          <a:latin typeface="+mj-lt"/>
          <a:ea typeface="+mj-ea"/>
          <a:cs typeface="+mj-cs"/>
        </a:defRPr>
      </a:lvl1pPr>
      <a:lvl2pPr algn="r" rtl="0" eaLnBrk="0" fontAlgn="base" hangingPunct="0">
        <a:spcBef>
          <a:spcPct val="0"/>
        </a:spcBef>
        <a:spcAft>
          <a:spcPct val="0"/>
        </a:spcAft>
        <a:defRPr sz="2800">
          <a:solidFill>
            <a:schemeClr val="tx2"/>
          </a:solidFill>
          <a:latin typeface="Verdana" pitchFamily="34" charset="0"/>
        </a:defRPr>
      </a:lvl2pPr>
      <a:lvl3pPr algn="r" rtl="0" eaLnBrk="0" fontAlgn="base" hangingPunct="0">
        <a:spcBef>
          <a:spcPct val="0"/>
        </a:spcBef>
        <a:spcAft>
          <a:spcPct val="0"/>
        </a:spcAft>
        <a:defRPr sz="2800">
          <a:solidFill>
            <a:schemeClr val="tx2"/>
          </a:solidFill>
          <a:latin typeface="Verdana" pitchFamily="34" charset="0"/>
        </a:defRPr>
      </a:lvl3pPr>
      <a:lvl4pPr algn="r" rtl="0" eaLnBrk="0" fontAlgn="base" hangingPunct="0">
        <a:spcBef>
          <a:spcPct val="0"/>
        </a:spcBef>
        <a:spcAft>
          <a:spcPct val="0"/>
        </a:spcAft>
        <a:defRPr sz="2800">
          <a:solidFill>
            <a:schemeClr val="tx2"/>
          </a:solidFill>
          <a:latin typeface="Verdana" pitchFamily="34" charset="0"/>
        </a:defRPr>
      </a:lvl4pPr>
      <a:lvl5pPr algn="r" rtl="0" eaLnBrk="0" fontAlgn="base" hangingPunct="0">
        <a:spcBef>
          <a:spcPct val="0"/>
        </a:spcBef>
        <a:spcAft>
          <a:spcPct val="0"/>
        </a:spcAft>
        <a:defRPr sz="2800">
          <a:solidFill>
            <a:schemeClr val="tx2"/>
          </a:solidFill>
          <a:latin typeface="Verdana" pitchFamily="34" charset="0"/>
        </a:defRPr>
      </a:lvl5pPr>
      <a:lvl6pPr marL="457200" algn="r" rtl="0" eaLnBrk="1" fontAlgn="base" hangingPunct="1">
        <a:spcBef>
          <a:spcPct val="0"/>
        </a:spcBef>
        <a:spcAft>
          <a:spcPct val="0"/>
        </a:spcAft>
        <a:defRPr sz="2800">
          <a:solidFill>
            <a:schemeClr val="tx2"/>
          </a:solidFill>
          <a:latin typeface="Verdana" pitchFamily="34" charset="0"/>
        </a:defRPr>
      </a:lvl6pPr>
      <a:lvl7pPr marL="914400" algn="r" rtl="0" eaLnBrk="1" fontAlgn="base" hangingPunct="1">
        <a:spcBef>
          <a:spcPct val="0"/>
        </a:spcBef>
        <a:spcAft>
          <a:spcPct val="0"/>
        </a:spcAft>
        <a:defRPr sz="2800">
          <a:solidFill>
            <a:schemeClr val="tx2"/>
          </a:solidFill>
          <a:latin typeface="Verdana" pitchFamily="34" charset="0"/>
        </a:defRPr>
      </a:lvl7pPr>
      <a:lvl8pPr marL="1371600" algn="r" rtl="0" eaLnBrk="1" fontAlgn="base" hangingPunct="1">
        <a:spcBef>
          <a:spcPct val="0"/>
        </a:spcBef>
        <a:spcAft>
          <a:spcPct val="0"/>
        </a:spcAft>
        <a:defRPr sz="2800">
          <a:solidFill>
            <a:schemeClr val="tx2"/>
          </a:solidFill>
          <a:latin typeface="Verdana" pitchFamily="34" charset="0"/>
        </a:defRPr>
      </a:lvl8pPr>
      <a:lvl9pPr marL="1828800" algn="r" rtl="0" eaLnBrk="1" fontAlgn="base" hangingPunct="1">
        <a:spcBef>
          <a:spcPct val="0"/>
        </a:spcBef>
        <a:spcAft>
          <a:spcPct val="0"/>
        </a:spcAft>
        <a:defRPr sz="28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hyperlink" Target="http://www.collegeboard.com/student/plan/high-school/36957.html" TargetMode="External"/><Relationship Id="rId2" Type="http://schemas.openxmlformats.org/officeDocument/2006/relationships/hyperlink" Target="http://www.aie.org/finding-a-career/" TargetMode="External"/><Relationship Id="rId1" Type="http://schemas.openxmlformats.org/officeDocument/2006/relationships/slideLayout" Target="../slideLayouts/slideLayout2.xml"/><Relationship Id="rId4" Type="http://schemas.openxmlformats.org/officeDocument/2006/relationships/hyperlink" Target="http://www.ecampustours.com/collegeplanning/applyingforcollege/highschoolresume.htm"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Your Resume</a:t>
            </a:r>
          </a:p>
        </p:txBody>
      </p:sp>
      <p:sp>
        <p:nvSpPr>
          <p:cNvPr id="3075" name="Rectangle 3"/>
          <p:cNvSpPr>
            <a:spLocks noGrp="1" noChangeArrowheads="1"/>
          </p:cNvSpPr>
          <p:nvPr>
            <p:ph type="subTitle" idx="1"/>
          </p:nvPr>
        </p:nvSpPr>
        <p:spPr>
          <a:xfrm>
            <a:off x="838200" y="3581400"/>
            <a:ext cx="7772400" cy="533400"/>
          </a:xfrm>
        </p:spPr>
        <p:txBody>
          <a:bodyPr/>
          <a:lstStyle/>
          <a:p>
            <a:pPr eaLnBrk="1" hangingPunct="1"/>
            <a:r>
              <a:rPr lang="en-US" sz="2200" smtClean="0"/>
              <a:t>Marketing Yourself to a Higher Standard</a:t>
            </a:r>
          </a:p>
          <a:p>
            <a:pPr eaLnBrk="1" hangingPunct="1"/>
            <a:endParaRPr lang="en-US" sz="22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Copyright © Texas Education Agency, 2011.  All rights reserved.</a:t>
            </a:r>
          </a:p>
        </p:txBody>
      </p:sp>
      <p:sp>
        <p:nvSpPr>
          <p:cNvPr id="6" name="Rectangle 12"/>
          <p:cNvSpPr>
            <a:spLocks noGrp="1" noChangeArrowheads="1"/>
          </p:cNvSpPr>
          <p:nvPr>
            <p:ph type="sldNum" sz="quarter" idx="11"/>
          </p:nvPr>
        </p:nvSpPr>
        <p:spPr>
          <a:ln/>
        </p:spPr>
        <p:txBody>
          <a:bodyPr/>
          <a:lstStyle/>
          <a:p>
            <a:pPr>
              <a:defRPr/>
            </a:pPr>
            <a:fld id="{ECEA65CE-35CC-4052-8BE6-60C6C549A860}" type="slidenum">
              <a:rPr lang="en-US"/>
              <a:pPr>
                <a:defRPr/>
              </a:pPr>
              <a:t>10</a:t>
            </a:fld>
            <a:endParaRPr lang="en-US" dirty="0"/>
          </a:p>
        </p:txBody>
      </p:sp>
      <p:sp>
        <p:nvSpPr>
          <p:cNvPr id="11266" name="Title 6"/>
          <p:cNvSpPr>
            <a:spLocks noGrp="1"/>
          </p:cNvSpPr>
          <p:nvPr>
            <p:ph type="title"/>
          </p:nvPr>
        </p:nvSpPr>
        <p:spPr>
          <a:xfrm>
            <a:off x="0" y="5638800"/>
            <a:ext cx="5486400" cy="566738"/>
          </a:xfrm>
        </p:spPr>
        <p:txBody>
          <a:bodyPr/>
          <a:lstStyle/>
          <a:p>
            <a:pPr eaLnBrk="1" hangingPunct="1"/>
            <a:r>
              <a:rPr lang="en-US" smtClean="0"/>
              <a:t>Functional Resume</a:t>
            </a:r>
          </a:p>
        </p:txBody>
      </p:sp>
      <p:sp>
        <p:nvSpPr>
          <p:cNvPr id="11268" name="Slide Number Placeholder 4"/>
          <p:cNvSpPr txBox="1">
            <a:spLocks noGrp="1"/>
          </p:cNvSpPr>
          <p:nvPr/>
        </p:nvSpPr>
        <p:spPr bwMode="auto">
          <a:xfrm>
            <a:off x="228600" y="6248400"/>
            <a:ext cx="381000" cy="476250"/>
          </a:xfrm>
          <a:prstGeom prst="rect">
            <a:avLst/>
          </a:prstGeom>
          <a:noFill/>
          <a:ln w="9525">
            <a:noFill/>
            <a:miter lim="800000"/>
            <a:headEnd/>
            <a:tailEnd/>
          </a:ln>
        </p:spPr>
        <p:txBody>
          <a:bodyPr/>
          <a:lstStyle/>
          <a:p>
            <a:fld id="{439413BC-C3D3-4F84-9D02-10A040429D64}" type="slidenum">
              <a:rPr lang="en-US" sz="1400"/>
              <a:pPr/>
              <a:t>10</a:t>
            </a:fld>
            <a:endParaRPr lang="en-US" sz="1400"/>
          </a:p>
        </p:txBody>
      </p:sp>
      <p:pic>
        <p:nvPicPr>
          <p:cNvPr id="11269" name="Picture 5" descr="it_functional.jpg"/>
          <p:cNvPicPr>
            <a:picLocks noChangeAspect="1"/>
          </p:cNvPicPr>
          <p:nvPr/>
        </p:nvPicPr>
        <p:blipFill>
          <a:blip r:embed="rId2"/>
          <a:srcRect/>
          <a:stretch>
            <a:fillRect/>
          </a:stretch>
        </p:blipFill>
        <p:spPr bwMode="auto">
          <a:xfrm>
            <a:off x="3130550" y="66675"/>
            <a:ext cx="4718050" cy="6105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Copyright © Texas Education Agency, 2011.  All rights reserved.</a:t>
            </a:r>
          </a:p>
        </p:txBody>
      </p:sp>
      <p:sp>
        <p:nvSpPr>
          <p:cNvPr id="6" name="Rectangle 12"/>
          <p:cNvSpPr>
            <a:spLocks noGrp="1" noChangeArrowheads="1"/>
          </p:cNvSpPr>
          <p:nvPr>
            <p:ph type="sldNum" sz="quarter" idx="11"/>
          </p:nvPr>
        </p:nvSpPr>
        <p:spPr>
          <a:ln/>
        </p:spPr>
        <p:txBody>
          <a:bodyPr/>
          <a:lstStyle/>
          <a:p>
            <a:pPr>
              <a:defRPr/>
            </a:pPr>
            <a:fld id="{94DD12CD-AA71-4EEC-8C9F-80FF2AD234DE}" type="slidenum">
              <a:rPr lang="en-US"/>
              <a:pPr>
                <a:defRPr/>
              </a:pPr>
              <a:t>11</a:t>
            </a:fld>
            <a:endParaRPr lang="en-US" dirty="0"/>
          </a:p>
        </p:txBody>
      </p:sp>
      <p:sp>
        <p:nvSpPr>
          <p:cNvPr id="12290" name="Title 6"/>
          <p:cNvSpPr>
            <a:spLocks noGrp="1"/>
          </p:cNvSpPr>
          <p:nvPr>
            <p:ph type="title"/>
          </p:nvPr>
        </p:nvSpPr>
        <p:spPr>
          <a:xfrm>
            <a:off x="0" y="5410200"/>
            <a:ext cx="5486400" cy="566738"/>
          </a:xfrm>
        </p:spPr>
        <p:txBody>
          <a:bodyPr/>
          <a:lstStyle/>
          <a:p>
            <a:pPr eaLnBrk="1" hangingPunct="1"/>
            <a:r>
              <a:rPr lang="en-US" smtClean="0"/>
              <a:t>Combination Resume</a:t>
            </a:r>
          </a:p>
        </p:txBody>
      </p:sp>
      <p:sp>
        <p:nvSpPr>
          <p:cNvPr id="12292" name="Slide Number Placeholder 4"/>
          <p:cNvSpPr txBox="1">
            <a:spLocks noGrp="1"/>
          </p:cNvSpPr>
          <p:nvPr/>
        </p:nvSpPr>
        <p:spPr bwMode="auto">
          <a:xfrm>
            <a:off x="228600" y="6248400"/>
            <a:ext cx="381000" cy="476250"/>
          </a:xfrm>
          <a:prstGeom prst="rect">
            <a:avLst/>
          </a:prstGeom>
          <a:noFill/>
          <a:ln w="9525">
            <a:noFill/>
            <a:miter lim="800000"/>
            <a:headEnd/>
            <a:tailEnd/>
          </a:ln>
        </p:spPr>
        <p:txBody>
          <a:bodyPr/>
          <a:lstStyle/>
          <a:p>
            <a:fld id="{FD5A5DC7-369F-414F-9562-EC4C369BAAF7}" type="slidenum">
              <a:rPr lang="en-US" sz="1400"/>
              <a:pPr/>
              <a:t>11</a:t>
            </a:fld>
            <a:endParaRPr lang="en-US" sz="1400"/>
          </a:p>
        </p:txBody>
      </p:sp>
      <p:pic>
        <p:nvPicPr>
          <p:cNvPr id="12293" name="Picture 7" descr="resume-combo-01.gif"/>
          <p:cNvPicPr>
            <a:picLocks noChangeAspect="1"/>
          </p:cNvPicPr>
          <p:nvPr/>
        </p:nvPicPr>
        <p:blipFill>
          <a:blip r:embed="rId2"/>
          <a:srcRect/>
          <a:stretch>
            <a:fillRect/>
          </a:stretch>
        </p:blipFill>
        <p:spPr bwMode="auto">
          <a:xfrm>
            <a:off x="3173413" y="152400"/>
            <a:ext cx="4651375"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Copyright © Texas Education Agency, 2011.  All rights reserved.</a:t>
            </a:r>
          </a:p>
        </p:txBody>
      </p:sp>
      <p:sp>
        <p:nvSpPr>
          <p:cNvPr id="6" name="Rectangle 12"/>
          <p:cNvSpPr>
            <a:spLocks noGrp="1" noChangeArrowheads="1"/>
          </p:cNvSpPr>
          <p:nvPr>
            <p:ph type="sldNum" sz="quarter" idx="11"/>
          </p:nvPr>
        </p:nvSpPr>
        <p:spPr>
          <a:ln/>
        </p:spPr>
        <p:txBody>
          <a:bodyPr/>
          <a:lstStyle/>
          <a:p>
            <a:pPr>
              <a:defRPr/>
            </a:pPr>
            <a:fld id="{3144D3CE-A6D3-4235-86FC-0A1A8BD8D43E}" type="slidenum">
              <a:rPr lang="en-US"/>
              <a:pPr>
                <a:defRPr/>
              </a:pPr>
              <a:t>12</a:t>
            </a:fld>
            <a:endParaRPr lang="en-US" dirty="0"/>
          </a:p>
        </p:txBody>
      </p:sp>
      <p:sp>
        <p:nvSpPr>
          <p:cNvPr id="13314" name="Title 1"/>
          <p:cNvSpPr>
            <a:spLocks noGrp="1"/>
          </p:cNvSpPr>
          <p:nvPr>
            <p:ph type="title"/>
          </p:nvPr>
        </p:nvSpPr>
        <p:spPr/>
        <p:txBody>
          <a:bodyPr/>
          <a:lstStyle/>
          <a:p>
            <a:r>
              <a:rPr lang="en-US" smtClean="0"/>
              <a:t>Sample Resumes Links and Resources</a:t>
            </a:r>
          </a:p>
        </p:txBody>
      </p:sp>
      <p:sp>
        <p:nvSpPr>
          <p:cNvPr id="13315" name="Content Placeholder 2"/>
          <p:cNvSpPr>
            <a:spLocks noGrp="1"/>
          </p:cNvSpPr>
          <p:nvPr>
            <p:ph idx="1"/>
          </p:nvPr>
        </p:nvSpPr>
        <p:spPr/>
        <p:txBody>
          <a:bodyPr/>
          <a:lstStyle/>
          <a:p>
            <a:r>
              <a:rPr lang="en-US" smtClean="0">
                <a:hlinkClick r:id="rId2"/>
              </a:rPr>
              <a:t>Adventures in Education</a:t>
            </a:r>
            <a:endParaRPr lang="en-US" smtClean="0"/>
          </a:p>
          <a:p>
            <a:r>
              <a:rPr lang="en-US" smtClean="0">
                <a:hlinkClick r:id="rId3"/>
              </a:rPr>
              <a:t>CollegeBoard</a:t>
            </a:r>
            <a:endParaRPr lang="en-US" smtClean="0"/>
          </a:p>
          <a:p>
            <a:r>
              <a:rPr lang="en-US" smtClean="0">
                <a:hlinkClick r:id="rId4"/>
              </a:rPr>
              <a:t>eCampusTours.com</a:t>
            </a:r>
            <a:endParaRPr lang="en-US" smtClean="0"/>
          </a:p>
          <a:p>
            <a:endParaRPr lang="en-US" smtClean="0"/>
          </a:p>
        </p:txBody>
      </p:sp>
      <p:sp>
        <p:nvSpPr>
          <p:cNvPr id="13317" name="Slide Number Placeholder 4"/>
          <p:cNvSpPr txBox="1">
            <a:spLocks noGrp="1"/>
          </p:cNvSpPr>
          <p:nvPr/>
        </p:nvSpPr>
        <p:spPr bwMode="auto">
          <a:xfrm>
            <a:off x="228600" y="6248400"/>
            <a:ext cx="2133600" cy="476250"/>
          </a:xfrm>
          <a:prstGeom prst="rect">
            <a:avLst/>
          </a:prstGeom>
          <a:noFill/>
          <a:ln w="9525">
            <a:noFill/>
            <a:miter lim="800000"/>
            <a:headEnd/>
            <a:tailEnd/>
          </a:ln>
        </p:spPr>
        <p:txBody>
          <a:bodyPr/>
          <a:lstStyle/>
          <a:p>
            <a:fld id="{A5E475E6-1BD4-4316-A7C3-E394B779A945}" type="slidenum">
              <a:rPr lang="en-US" sz="1400"/>
              <a:pPr/>
              <a:t>12</a:t>
            </a:fld>
            <a:endParaRPr lang="en-US"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Grp="1" noChangeArrowheads="1"/>
          </p:cNvSpPr>
          <p:nvPr>
            <p:ph type="ftr" sz="quarter" idx="10"/>
          </p:nvPr>
        </p:nvSpPr>
        <p:spPr>
          <a:ln/>
        </p:spPr>
        <p:txBody>
          <a:bodyPr/>
          <a:lstStyle/>
          <a:p>
            <a:r>
              <a:rPr lang="en-US"/>
              <a:t>Copyright © Texas Education Agency, 2011.  All rights reserved.</a:t>
            </a:r>
          </a:p>
        </p:txBody>
      </p:sp>
      <p:sp>
        <p:nvSpPr>
          <p:cNvPr id="13" name="Rectangle 12"/>
          <p:cNvSpPr>
            <a:spLocks noGrp="1" noChangeArrowheads="1"/>
          </p:cNvSpPr>
          <p:nvPr>
            <p:ph type="sldNum" sz="quarter" idx="11"/>
          </p:nvPr>
        </p:nvSpPr>
        <p:spPr>
          <a:ln/>
        </p:spPr>
        <p:txBody>
          <a:bodyPr/>
          <a:lstStyle/>
          <a:p>
            <a:pPr>
              <a:defRPr/>
            </a:pPr>
            <a:fld id="{4D6CBD46-F526-4430-97FB-B42CAE058CB9}" type="slidenum">
              <a:rPr lang="en-US"/>
              <a:pPr>
                <a:defRPr/>
              </a:pPr>
              <a:t>13</a:t>
            </a:fld>
            <a:endParaRPr lang="en-US" dirty="0"/>
          </a:p>
        </p:txBody>
      </p:sp>
      <p:sp>
        <p:nvSpPr>
          <p:cNvPr id="14339" name="Rectangle 12"/>
          <p:cNvSpPr txBox="1">
            <a:spLocks noGrp="1" noChangeArrowheads="1"/>
          </p:cNvSpPr>
          <p:nvPr/>
        </p:nvSpPr>
        <p:spPr bwMode="auto">
          <a:xfrm>
            <a:off x="228600" y="6248400"/>
            <a:ext cx="2133600" cy="476250"/>
          </a:xfrm>
          <a:prstGeom prst="rect">
            <a:avLst/>
          </a:prstGeom>
          <a:noFill/>
          <a:ln w="9525">
            <a:noFill/>
            <a:miter lim="800000"/>
            <a:headEnd/>
            <a:tailEnd/>
          </a:ln>
        </p:spPr>
        <p:txBody>
          <a:bodyPr/>
          <a:lstStyle/>
          <a:p>
            <a:fld id="{3DE0C172-AF32-458B-8D4B-54F60ACBFB03}" type="slidenum">
              <a:rPr lang="en-US" sz="1400"/>
              <a:pPr/>
              <a:t>13</a:t>
            </a:fld>
            <a:endParaRPr lang="en-US" sz="1400"/>
          </a:p>
        </p:txBody>
      </p:sp>
      <p:sp>
        <p:nvSpPr>
          <p:cNvPr id="14340" name="Rectangle 2"/>
          <p:cNvSpPr>
            <a:spLocks noGrp="1" noChangeArrowheads="1"/>
          </p:cNvSpPr>
          <p:nvPr>
            <p:ph type="title"/>
          </p:nvPr>
        </p:nvSpPr>
        <p:spPr/>
        <p:txBody>
          <a:bodyPr/>
          <a:lstStyle/>
          <a:p>
            <a:pPr eaLnBrk="1" hangingPunct="1"/>
            <a:r>
              <a:rPr lang="en-US" smtClean="0"/>
              <a:t>Tips</a:t>
            </a:r>
          </a:p>
        </p:txBody>
      </p:sp>
      <p:sp>
        <p:nvSpPr>
          <p:cNvPr id="14341" name="Rectangle 3"/>
          <p:cNvSpPr>
            <a:spLocks noGrp="1" noChangeArrowheads="1"/>
          </p:cNvSpPr>
          <p:nvPr>
            <p:ph type="body" idx="1"/>
          </p:nvPr>
        </p:nvSpPr>
        <p:spPr/>
        <p:txBody>
          <a:bodyPr/>
          <a:lstStyle/>
          <a:p>
            <a:pPr eaLnBrk="1" hangingPunct="1">
              <a:lnSpc>
                <a:spcPct val="90000"/>
              </a:lnSpc>
            </a:pPr>
            <a:r>
              <a:rPr lang="en-US" sz="2000" smtClean="0"/>
              <a:t>Use ACTION words </a:t>
            </a:r>
          </a:p>
          <a:p>
            <a:pPr eaLnBrk="1" hangingPunct="1">
              <a:lnSpc>
                <a:spcPct val="90000"/>
              </a:lnSpc>
              <a:buFontTx/>
              <a:buNone/>
            </a:pPr>
            <a:endParaRPr lang="en-US" sz="2000" smtClean="0"/>
          </a:p>
          <a:p>
            <a:pPr eaLnBrk="1" hangingPunct="1">
              <a:lnSpc>
                <a:spcPct val="90000"/>
              </a:lnSpc>
            </a:pPr>
            <a:r>
              <a:rPr lang="en-US" sz="2000" smtClean="0"/>
              <a:t>Describe how your background and strengths would make you a strong candidate for the position you are seeking. </a:t>
            </a:r>
          </a:p>
          <a:p>
            <a:pPr eaLnBrk="1" hangingPunct="1">
              <a:lnSpc>
                <a:spcPct val="90000"/>
              </a:lnSpc>
              <a:buFontTx/>
              <a:buNone/>
            </a:pPr>
            <a:endParaRPr lang="en-US" sz="2000" smtClean="0"/>
          </a:p>
          <a:p>
            <a:pPr eaLnBrk="1" hangingPunct="1">
              <a:lnSpc>
                <a:spcPct val="90000"/>
              </a:lnSpc>
            </a:pPr>
            <a:r>
              <a:rPr lang="en-US" sz="2000" smtClean="0"/>
              <a:t>Sell your most marketable experiences and abilities. </a:t>
            </a:r>
          </a:p>
        </p:txBody>
      </p:sp>
      <p:grpSp>
        <p:nvGrpSpPr>
          <p:cNvPr id="14342" name="Group 4"/>
          <p:cNvGrpSpPr>
            <a:grpSpLocks/>
          </p:cNvGrpSpPr>
          <p:nvPr/>
        </p:nvGrpSpPr>
        <p:grpSpPr bwMode="auto">
          <a:xfrm>
            <a:off x="381000" y="468313"/>
            <a:ext cx="1676400" cy="2868612"/>
            <a:chOff x="240" y="305"/>
            <a:chExt cx="1056" cy="1807"/>
          </a:xfrm>
        </p:grpSpPr>
        <p:sp>
          <p:nvSpPr>
            <p:cNvPr id="14343" name="AutoShape 5">
              <a:hlinkClick r:id="" action="ppaction://noaction" highlightClick="1"/>
            </p:cNvPr>
            <p:cNvSpPr>
              <a:spLocks noChangeArrowheads="1"/>
            </p:cNvSpPr>
            <p:nvPr/>
          </p:nvSpPr>
          <p:spPr bwMode="auto">
            <a:xfrm>
              <a:off x="240" y="305"/>
              <a:ext cx="1056" cy="144"/>
            </a:xfrm>
            <a:prstGeom prst="actionButtonBlank">
              <a:avLst/>
            </a:prstGeom>
            <a:solidFill>
              <a:schemeClr val="accent2">
                <a:alpha val="10196"/>
              </a:schemeClr>
            </a:solidFill>
            <a:ln w="9525">
              <a:noFill/>
              <a:miter lim="800000"/>
              <a:headEnd/>
              <a:tailEnd/>
            </a:ln>
          </p:spPr>
          <p:txBody>
            <a:bodyPr wrap="none" anchor="ctr"/>
            <a:lstStyle/>
            <a:p>
              <a:endParaRPr lang="en-US"/>
            </a:p>
          </p:txBody>
        </p:sp>
        <p:sp>
          <p:nvSpPr>
            <p:cNvPr id="14344" name="AutoShape 6">
              <a:hlinkClick r:id="" action="ppaction://noaction" highlightClick="1"/>
            </p:cNvPr>
            <p:cNvSpPr>
              <a:spLocks noChangeArrowheads="1"/>
            </p:cNvSpPr>
            <p:nvPr/>
          </p:nvSpPr>
          <p:spPr bwMode="auto">
            <a:xfrm>
              <a:off x="240" y="639"/>
              <a:ext cx="1056" cy="144"/>
            </a:xfrm>
            <a:prstGeom prst="actionButtonBlank">
              <a:avLst/>
            </a:prstGeom>
            <a:solidFill>
              <a:schemeClr val="accent2">
                <a:alpha val="10196"/>
              </a:schemeClr>
            </a:solidFill>
            <a:ln w="9525">
              <a:noFill/>
              <a:miter lim="800000"/>
              <a:headEnd/>
              <a:tailEnd/>
            </a:ln>
          </p:spPr>
          <p:txBody>
            <a:bodyPr wrap="none" anchor="ctr"/>
            <a:lstStyle/>
            <a:p>
              <a:endParaRPr lang="en-US"/>
            </a:p>
          </p:txBody>
        </p:sp>
        <p:sp>
          <p:nvSpPr>
            <p:cNvPr id="14345" name="AutoShape 7">
              <a:hlinkClick r:id="" action="ppaction://noaction" highlightClick="1"/>
            </p:cNvPr>
            <p:cNvSpPr>
              <a:spLocks noChangeArrowheads="1"/>
            </p:cNvSpPr>
            <p:nvPr/>
          </p:nvSpPr>
          <p:spPr bwMode="auto">
            <a:xfrm>
              <a:off x="240" y="973"/>
              <a:ext cx="1056" cy="144"/>
            </a:xfrm>
            <a:prstGeom prst="actionButtonBlank">
              <a:avLst/>
            </a:prstGeom>
            <a:solidFill>
              <a:schemeClr val="accent2">
                <a:alpha val="10196"/>
              </a:schemeClr>
            </a:solidFill>
            <a:ln w="9525">
              <a:noFill/>
              <a:miter lim="800000"/>
              <a:headEnd/>
              <a:tailEnd/>
            </a:ln>
          </p:spPr>
          <p:txBody>
            <a:bodyPr wrap="none" anchor="ctr"/>
            <a:lstStyle/>
            <a:p>
              <a:endParaRPr lang="en-US"/>
            </a:p>
          </p:txBody>
        </p:sp>
        <p:sp>
          <p:nvSpPr>
            <p:cNvPr id="14346" name="AutoShape 8">
              <a:hlinkClick r:id="" action="ppaction://noaction" highlightClick="1"/>
            </p:cNvPr>
            <p:cNvSpPr>
              <a:spLocks noChangeArrowheads="1"/>
            </p:cNvSpPr>
            <p:nvPr/>
          </p:nvSpPr>
          <p:spPr bwMode="auto">
            <a:xfrm>
              <a:off x="240" y="1307"/>
              <a:ext cx="1056" cy="144"/>
            </a:xfrm>
            <a:prstGeom prst="actionButtonBlank">
              <a:avLst/>
            </a:prstGeom>
            <a:solidFill>
              <a:schemeClr val="accent2">
                <a:alpha val="10196"/>
              </a:schemeClr>
            </a:solidFill>
            <a:ln w="9525">
              <a:noFill/>
              <a:miter lim="800000"/>
              <a:headEnd/>
              <a:tailEnd/>
            </a:ln>
          </p:spPr>
          <p:txBody>
            <a:bodyPr wrap="none" anchor="ctr"/>
            <a:lstStyle/>
            <a:p>
              <a:endParaRPr lang="en-US"/>
            </a:p>
          </p:txBody>
        </p:sp>
        <p:sp>
          <p:nvSpPr>
            <p:cNvPr id="14347" name="AutoShape 9">
              <a:hlinkClick r:id="" action="ppaction://noaction" highlightClick="1"/>
            </p:cNvPr>
            <p:cNvSpPr>
              <a:spLocks noChangeArrowheads="1"/>
            </p:cNvSpPr>
            <p:nvPr/>
          </p:nvSpPr>
          <p:spPr bwMode="auto">
            <a:xfrm>
              <a:off x="240" y="1641"/>
              <a:ext cx="1056" cy="144"/>
            </a:xfrm>
            <a:prstGeom prst="actionButtonBlank">
              <a:avLst/>
            </a:prstGeom>
            <a:solidFill>
              <a:schemeClr val="accent2">
                <a:alpha val="10196"/>
              </a:schemeClr>
            </a:solidFill>
            <a:ln w="9525">
              <a:noFill/>
              <a:miter lim="800000"/>
              <a:headEnd/>
              <a:tailEnd/>
            </a:ln>
          </p:spPr>
          <p:txBody>
            <a:bodyPr wrap="none" anchor="ctr"/>
            <a:lstStyle/>
            <a:p>
              <a:endParaRPr lang="en-US"/>
            </a:p>
          </p:txBody>
        </p:sp>
        <p:sp>
          <p:nvSpPr>
            <p:cNvPr id="14348" name="AutoShape 10">
              <a:hlinkClick r:id="" action="ppaction://noaction" highlightClick="1"/>
            </p:cNvPr>
            <p:cNvSpPr>
              <a:spLocks noChangeArrowheads="1"/>
            </p:cNvSpPr>
            <p:nvPr/>
          </p:nvSpPr>
          <p:spPr bwMode="auto">
            <a:xfrm>
              <a:off x="240" y="1968"/>
              <a:ext cx="1056" cy="144"/>
            </a:xfrm>
            <a:prstGeom prst="actionButtonBlank">
              <a:avLst/>
            </a:prstGeom>
            <a:solidFill>
              <a:schemeClr val="accent2">
                <a:alpha val="10196"/>
              </a:schemeClr>
            </a:solidFill>
            <a:ln w="9525">
              <a:no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0800" y="304800"/>
            <a:ext cx="6096000" cy="5486400"/>
          </a:xfrm>
        </p:spPr>
        <p:txBody>
          <a:bodyPr/>
          <a:lstStyle/>
          <a:p>
            <a:pPr marL="0" lvl="0" indent="0" eaLnBrk="1" hangingPunct="1">
              <a:spcBef>
                <a:spcPct val="0"/>
              </a:spcBef>
              <a:buNone/>
            </a:pPr>
            <a:r>
              <a:rPr lang="en-US" sz="1200" i="1" kern="1200" dirty="0">
                <a:solidFill>
                  <a:srgbClr val="000000"/>
                </a:solidFill>
                <a:latin typeface="Arial" pitchFamily="34" charset="0"/>
                <a:ea typeface="Calibri" pitchFamily="34" charset="0"/>
                <a:cs typeface="Arial" pitchFamily="34" charset="0"/>
              </a:rPr>
              <a:t>“Copyright and Terms of Service</a:t>
            </a:r>
          </a:p>
          <a:p>
            <a:pPr marL="0" lvl="0" indent="0" eaLnBrk="1" hangingPunct="1">
              <a:spcBef>
                <a:spcPct val="0"/>
              </a:spcBef>
              <a:buNone/>
            </a:pPr>
            <a:endParaRPr lang="en-US" sz="1200" kern="1200" dirty="0">
              <a:solidFill>
                <a:srgbClr val="000000"/>
              </a:solidFill>
              <a:latin typeface="Times New Roman" pitchFamily="18" charset="0"/>
              <a:ea typeface="Calibri" pitchFamily="34" charset="0"/>
              <a:cs typeface="Times New Roman" pitchFamily="18" charset="0"/>
            </a:endParaRPr>
          </a:p>
          <a:p>
            <a:pPr marL="0" lvl="0" indent="0">
              <a:spcBef>
                <a:spcPct val="0"/>
              </a:spcBef>
              <a:buNone/>
            </a:pPr>
            <a:r>
              <a:rPr lang="en-US" sz="1200" i="1" kern="1200" dirty="0">
                <a:solidFill>
                  <a:srgbClr val="000000"/>
                </a:solidFill>
                <a:latin typeface="Arial" pitchFamily="34" charset="0"/>
                <a:ea typeface="Calibri" pitchFamily="34" charset="0"/>
                <a:cs typeface="Arial" pitchFamily="34" charset="0"/>
              </a:rPr>
              <a:t>Copyright © Texas Education Agency. The materials found on this website are copyrighted © and trademarked ™ as the property of the Texas Education Agency and may not be reproduced without the express written permission of the Texas Education Agency, except under the following conditions: </a:t>
            </a:r>
            <a:endParaRPr lang="en-US" sz="1200" kern="1200" dirty="0">
              <a:solidFill>
                <a:srgbClr val="000000"/>
              </a:solidFill>
              <a:latin typeface="Times New Roman" pitchFamily="18" charset="0"/>
              <a:ea typeface="Calibri" pitchFamily="34" charset="0"/>
              <a:cs typeface="Times New Roman" pitchFamily="18" charset="0"/>
            </a:endParaRPr>
          </a:p>
          <a:p>
            <a:pPr marL="228600" lvl="0" indent="-228600">
              <a:spcBef>
                <a:spcPct val="0"/>
              </a:spcBef>
              <a:buFontTx/>
              <a:buAutoNum type="arabicParenR"/>
            </a:pPr>
            <a:r>
              <a:rPr lang="en-US" sz="1200" i="1" kern="1200" dirty="0">
                <a:solidFill>
                  <a:srgbClr val="000000"/>
                </a:solidFill>
                <a:latin typeface="Arial" pitchFamily="34" charset="0"/>
                <a:ea typeface="Calibri" pitchFamily="34" charset="0"/>
                <a:cs typeface="Arial" pitchFamily="34" charset="0"/>
              </a:rPr>
              <a:t>Texas public school districts, charter schools, and Education Service Centers may reproduce and use copies of the Materials and Related Materials for the districts’ and schools’ educational use without obtaining permission from the Texas Education Agency;</a:t>
            </a:r>
          </a:p>
          <a:p>
            <a:pPr lvl="0">
              <a:spcBef>
                <a:spcPct val="0"/>
              </a:spcBef>
              <a:buNone/>
            </a:pPr>
            <a:endParaRPr lang="en-US" sz="1200" kern="1200" dirty="0">
              <a:solidFill>
                <a:srgbClr val="000000"/>
              </a:solidFill>
              <a:latin typeface="Times New Roman" pitchFamily="18" charset="0"/>
              <a:ea typeface="Calibri" pitchFamily="34" charset="0"/>
              <a:cs typeface="Times New Roman" pitchFamily="18" charset="0"/>
            </a:endParaRPr>
          </a:p>
          <a:p>
            <a:pPr marL="0" lvl="0" indent="0">
              <a:spcBef>
                <a:spcPct val="0"/>
              </a:spcBef>
              <a:buNone/>
            </a:pPr>
            <a:r>
              <a:rPr lang="en-US" sz="1200" i="1" kern="1200" dirty="0">
                <a:solidFill>
                  <a:srgbClr val="000000"/>
                </a:solidFill>
                <a:latin typeface="Arial" pitchFamily="34" charset="0"/>
                <a:ea typeface="Calibri" pitchFamily="34" charset="0"/>
                <a:cs typeface="Arial" pitchFamily="34" charset="0"/>
              </a:rPr>
              <a:t>2) Residents of the state of Texas may reproduce and use copies of the Materials and Related Materials for individual personal use only without obtaining written permission of the Texas Education Agency;</a:t>
            </a:r>
          </a:p>
          <a:p>
            <a:pPr marL="0" lvl="0" indent="0">
              <a:spcBef>
                <a:spcPct val="0"/>
              </a:spcBef>
              <a:buNone/>
            </a:pPr>
            <a:endParaRPr lang="en-US" sz="1200" kern="1200" dirty="0">
              <a:solidFill>
                <a:srgbClr val="000000"/>
              </a:solidFill>
              <a:latin typeface="Times New Roman" pitchFamily="18" charset="0"/>
              <a:ea typeface="Calibri" pitchFamily="34" charset="0"/>
              <a:cs typeface="Times New Roman" pitchFamily="18" charset="0"/>
            </a:endParaRPr>
          </a:p>
          <a:p>
            <a:pPr marL="0" lvl="0" indent="0">
              <a:spcBef>
                <a:spcPct val="0"/>
              </a:spcBef>
              <a:buNone/>
            </a:pPr>
            <a:r>
              <a:rPr lang="en-US" sz="1200" i="1" kern="1200" dirty="0">
                <a:solidFill>
                  <a:srgbClr val="000000"/>
                </a:solidFill>
                <a:latin typeface="Arial" pitchFamily="34" charset="0"/>
                <a:ea typeface="Calibri" pitchFamily="34" charset="0"/>
                <a:cs typeface="Arial" pitchFamily="34" charset="0"/>
              </a:rPr>
              <a:t>3) Any portion reproduced must be reproduced in its entirety and remain unedited, unaltered and unchanged in any way;</a:t>
            </a:r>
          </a:p>
          <a:p>
            <a:pPr marL="0" lvl="0" indent="0">
              <a:spcBef>
                <a:spcPct val="0"/>
              </a:spcBef>
              <a:buNone/>
            </a:pPr>
            <a:endParaRPr lang="en-US" sz="1200" kern="1200" dirty="0">
              <a:solidFill>
                <a:srgbClr val="000000"/>
              </a:solidFill>
              <a:latin typeface="Times New Roman" pitchFamily="18" charset="0"/>
              <a:ea typeface="Calibri" pitchFamily="34" charset="0"/>
              <a:cs typeface="Times New Roman" pitchFamily="18" charset="0"/>
            </a:endParaRPr>
          </a:p>
          <a:p>
            <a:pPr marL="0" lvl="0" indent="0">
              <a:spcBef>
                <a:spcPct val="0"/>
              </a:spcBef>
              <a:buNone/>
            </a:pPr>
            <a:r>
              <a:rPr lang="en-US" sz="1200" i="1" kern="1200" dirty="0">
                <a:solidFill>
                  <a:srgbClr val="000000"/>
                </a:solidFill>
                <a:latin typeface="Arial" pitchFamily="34" charset="0"/>
                <a:ea typeface="Calibri" pitchFamily="34" charset="0"/>
                <a:cs typeface="Arial" pitchFamily="34" charset="0"/>
              </a:rPr>
              <a:t>4) No monetary charge can be made for the reproduced materials or any document containing them; however, a reasonable charge to cover only the cost of reproduction and distribution may be charged.</a:t>
            </a:r>
            <a:endParaRPr lang="en-US" sz="1200" kern="1200" dirty="0">
              <a:solidFill>
                <a:srgbClr val="000000"/>
              </a:solidFill>
              <a:latin typeface="Times New Roman" pitchFamily="18" charset="0"/>
              <a:ea typeface="Calibri" pitchFamily="34" charset="0"/>
              <a:cs typeface="Times New Roman" pitchFamily="18" charset="0"/>
            </a:endParaRPr>
          </a:p>
          <a:p>
            <a:pPr marL="0" lvl="0" indent="0">
              <a:spcBef>
                <a:spcPct val="0"/>
              </a:spcBef>
              <a:buNone/>
            </a:pPr>
            <a:r>
              <a:rPr lang="en-US" sz="1200" i="1" kern="1200" dirty="0">
                <a:solidFill>
                  <a:srgbClr val="000000"/>
                </a:solidFill>
                <a:latin typeface="Arial" pitchFamily="34" charset="0"/>
                <a:ea typeface="Calibri" pitchFamily="34" charset="0"/>
                <a:cs typeface="Arial" pitchFamily="34" charset="0"/>
              </a:rPr>
              <a:t>Private entities or persons located in Texas that are not Texas public school districts or Texas charter schools or any entity, whether public or private, educational or non-educational, located outside the state of Texas MUST obtain written approval from the Texas Education Agency and will be required to enter into a license agreement that may involve the payment of a licensing fee or a royalty fee.</a:t>
            </a:r>
            <a:endParaRPr lang="en-US" sz="1200" kern="1200" dirty="0">
              <a:solidFill>
                <a:prstClr val="black"/>
              </a:solidFill>
              <a:latin typeface="Arial" pitchFamily="34" charset="0"/>
            </a:endParaRPr>
          </a:p>
          <a:p>
            <a:endParaRPr lang="en-US" dirty="0"/>
          </a:p>
        </p:txBody>
      </p:sp>
      <p:sp>
        <p:nvSpPr>
          <p:cNvPr id="4" name="Footer Placeholder 3"/>
          <p:cNvSpPr>
            <a:spLocks noGrp="1"/>
          </p:cNvSpPr>
          <p:nvPr>
            <p:ph type="ftr" sz="quarter" idx="10"/>
          </p:nvPr>
        </p:nvSpPr>
        <p:spPr/>
        <p:txBody>
          <a:bodyPr/>
          <a:lstStyle/>
          <a:p>
            <a:r>
              <a:rPr lang="en-US" smtClean="0"/>
              <a:t>Copyright © Texas Education Agency, 2011.  All rights reserved.</a:t>
            </a:r>
            <a:endParaRPr lang="en-US"/>
          </a:p>
        </p:txBody>
      </p:sp>
      <p:sp>
        <p:nvSpPr>
          <p:cNvPr id="5" name="Slide Number Placeholder 4"/>
          <p:cNvSpPr>
            <a:spLocks noGrp="1"/>
          </p:cNvSpPr>
          <p:nvPr>
            <p:ph type="sldNum" sz="quarter" idx="11"/>
          </p:nvPr>
        </p:nvSpPr>
        <p:spPr/>
        <p:txBody>
          <a:bodyPr/>
          <a:lstStyle/>
          <a:p>
            <a:pPr>
              <a:defRPr/>
            </a:pPr>
            <a:fld id="{B6C73A2F-5577-4794-82FB-FCC35B90A645}" type="slidenum">
              <a:rPr lang="en-US" smtClean="0"/>
              <a:pPr>
                <a:defRPr/>
              </a:pPr>
              <a:t>2</a:t>
            </a:fld>
            <a:endParaRPr lang="en-US" dirty="0"/>
          </a:p>
        </p:txBody>
      </p:sp>
    </p:spTree>
    <p:extLst>
      <p:ext uri="{BB962C8B-B14F-4D97-AF65-F5344CB8AC3E}">
        <p14:creationId xmlns:p14="http://schemas.microsoft.com/office/powerpoint/2010/main" val="1344445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Copyright © Texas Education Agency, 2011.  All rights reserved.</a:t>
            </a:r>
          </a:p>
        </p:txBody>
      </p:sp>
      <p:sp>
        <p:nvSpPr>
          <p:cNvPr id="6" name="Rectangle 12"/>
          <p:cNvSpPr>
            <a:spLocks noGrp="1" noChangeArrowheads="1"/>
          </p:cNvSpPr>
          <p:nvPr>
            <p:ph type="sldNum" sz="quarter" idx="11"/>
          </p:nvPr>
        </p:nvSpPr>
        <p:spPr>
          <a:ln/>
        </p:spPr>
        <p:txBody>
          <a:bodyPr/>
          <a:lstStyle/>
          <a:p>
            <a:pPr>
              <a:defRPr/>
            </a:pPr>
            <a:fld id="{483D89E7-8884-4D79-80EE-32CB7DD3A960}" type="slidenum">
              <a:rPr lang="en-US"/>
              <a:pPr>
                <a:defRPr/>
              </a:pPr>
              <a:t>3</a:t>
            </a:fld>
            <a:endParaRPr lang="en-US" dirty="0"/>
          </a:p>
        </p:txBody>
      </p:sp>
      <p:sp>
        <p:nvSpPr>
          <p:cNvPr id="4099" name="Rectangle 12"/>
          <p:cNvSpPr txBox="1">
            <a:spLocks noGrp="1" noChangeArrowheads="1"/>
          </p:cNvSpPr>
          <p:nvPr/>
        </p:nvSpPr>
        <p:spPr bwMode="auto">
          <a:xfrm>
            <a:off x="228600" y="6248400"/>
            <a:ext cx="2133600" cy="476250"/>
          </a:xfrm>
          <a:prstGeom prst="rect">
            <a:avLst/>
          </a:prstGeom>
          <a:noFill/>
          <a:ln w="9525">
            <a:noFill/>
            <a:miter lim="800000"/>
            <a:headEnd/>
            <a:tailEnd/>
          </a:ln>
        </p:spPr>
        <p:txBody>
          <a:bodyPr/>
          <a:lstStyle/>
          <a:p>
            <a:fld id="{8F308F05-3B25-4474-B582-DBAB6860551E}" type="slidenum">
              <a:rPr lang="en-US" sz="1400"/>
              <a:pPr/>
              <a:t>3</a:t>
            </a:fld>
            <a:endParaRPr lang="en-US" sz="1400"/>
          </a:p>
        </p:txBody>
      </p:sp>
      <p:sp>
        <p:nvSpPr>
          <p:cNvPr id="4100" name="Title 1"/>
          <p:cNvSpPr>
            <a:spLocks noGrp="1"/>
          </p:cNvSpPr>
          <p:nvPr>
            <p:ph type="title"/>
          </p:nvPr>
        </p:nvSpPr>
        <p:spPr/>
        <p:txBody>
          <a:bodyPr/>
          <a:lstStyle/>
          <a:p>
            <a:pPr eaLnBrk="1" hangingPunct="1"/>
            <a:r>
              <a:rPr lang="en-US" smtClean="0"/>
              <a:t>Resumes</a:t>
            </a:r>
          </a:p>
        </p:txBody>
      </p:sp>
      <p:sp>
        <p:nvSpPr>
          <p:cNvPr id="4101" name="Content Placeholder 2"/>
          <p:cNvSpPr>
            <a:spLocks noGrp="1"/>
          </p:cNvSpPr>
          <p:nvPr>
            <p:ph idx="1"/>
          </p:nvPr>
        </p:nvSpPr>
        <p:spPr/>
        <p:txBody>
          <a:bodyPr/>
          <a:lstStyle/>
          <a:p>
            <a:pPr eaLnBrk="1" hangingPunct="1"/>
            <a:r>
              <a:rPr lang="en-US" smtClean="0"/>
              <a:t>A vital tool for today's job-seeker. </a:t>
            </a:r>
          </a:p>
          <a:p>
            <a:pPr eaLnBrk="1" hangingPunct="1"/>
            <a:r>
              <a:rPr lang="en-US" b="1" smtClean="0"/>
              <a:t>Is your marketing or selling tool</a:t>
            </a:r>
            <a:r>
              <a:rPr lang="en-US" smtClean="0"/>
              <a:t> that outlines your skills and experiences?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0"/>
          </p:nvPr>
        </p:nvSpPr>
        <p:spPr>
          <a:ln/>
        </p:spPr>
        <p:txBody>
          <a:bodyPr/>
          <a:lstStyle/>
          <a:p>
            <a:r>
              <a:rPr lang="en-US"/>
              <a:t>Copyright © Texas Education Agency, 2011.  All rights reserved.</a:t>
            </a:r>
          </a:p>
        </p:txBody>
      </p:sp>
      <p:sp>
        <p:nvSpPr>
          <p:cNvPr id="7" name="Rectangle 12"/>
          <p:cNvSpPr>
            <a:spLocks noGrp="1" noChangeArrowheads="1"/>
          </p:cNvSpPr>
          <p:nvPr>
            <p:ph type="sldNum" sz="quarter" idx="11"/>
          </p:nvPr>
        </p:nvSpPr>
        <p:spPr>
          <a:ln/>
        </p:spPr>
        <p:txBody>
          <a:bodyPr/>
          <a:lstStyle/>
          <a:p>
            <a:pPr>
              <a:defRPr/>
            </a:pPr>
            <a:fld id="{40C9129A-020B-4A7F-8D9C-876A74856A7E}" type="slidenum">
              <a:rPr lang="en-US"/>
              <a:pPr>
                <a:defRPr/>
              </a:pPr>
              <a:t>4</a:t>
            </a:fld>
            <a:endParaRPr lang="en-US" dirty="0"/>
          </a:p>
        </p:txBody>
      </p:sp>
      <p:sp>
        <p:nvSpPr>
          <p:cNvPr id="5123" name="Rectangle 12"/>
          <p:cNvSpPr txBox="1">
            <a:spLocks noGrp="1" noChangeArrowheads="1"/>
          </p:cNvSpPr>
          <p:nvPr/>
        </p:nvSpPr>
        <p:spPr bwMode="auto">
          <a:xfrm>
            <a:off x="228600" y="6248400"/>
            <a:ext cx="2133600" cy="476250"/>
          </a:xfrm>
          <a:prstGeom prst="rect">
            <a:avLst/>
          </a:prstGeom>
          <a:noFill/>
          <a:ln w="9525">
            <a:noFill/>
            <a:miter lim="800000"/>
            <a:headEnd/>
            <a:tailEnd/>
          </a:ln>
        </p:spPr>
        <p:txBody>
          <a:bodyPr/>
          <a:lstStyle/>
          <a:p>
            <a:fld id="{1BBED3B0-35B7-4766-AAED-96F1CA7E8AB1}" type="slidenum">
              <a:rPr lang="en-US" sz="1400"/>
              <a:pPr/>
              <a:t>4</a:t>
            </a:fld>
            <a:endParaRPr lang="en-US" sz="1400"/>
          </a:p>
        </p:txBody>
      </p:sp>
      <p:sp>
        <p:nvSpPr>
          <p:cNvPr id="5124" name="Title 1"/>
          <p:cNvSpPr>
            <a:spLocks noGrp="1"/>
          </p:cNvSpPr>
          <p:nvPr>
            <p:ph type="title"/>
          </p:nvPr>
        </p:nvSpPr>
        <p:spPr/>
        <p:txBody>
          <a:bodyPr/>
          <a:lstStyle/>
          <a:p>
            <a:pPr eaLnBrk="1" hangingPunct="1"/>
            <a:r>
              <a:rPr lang="en-US" smtClean="0"/>
              <a:t>At a Glance</a:t>
            </a:r>
          </a:p>
        </p:txBody>
      </p:sp>
      <p:sp>
        <p:nvSpPr>
          <p:cNvPr id="3" name="Content Placeholder 2"/>
          <p:cNvSpPr>
            <a:spLocks noGrp="1"/>
          </p:cNvSpPr>
          <p:nvPr>
            <p:ph idx="1"/>
          </p:nvPr>
        </p:nvSpPr>
        <p:spPr>
          <a:xfrm>
            <a:off x="2590800" y="1752600"/>
            <a:ext cx="6096000" cy="2057400"/>
          </a:xfrm>
        </p:spPr>
        <p:txBody>
          <a:bodyPr/>
          <a:lstStyle/>
          <a:p>
            <a:pPr eaLnBrk="1" hangingPunct="1"/>
            <a:r>
              <a:rPr lang="en-US" smtClean="0"/>
              <a:t>It usually take an employers 30 seconds or less to make a decision based on your resume.</a:t>
            </a:r>
          </a:p>
        </p:txBody>
      </p:sp>
      <p:sp>
        <p:nvSpPr>
          <p:cNvPr id="5126" name="TextBox 3"/>
          <p:cNvSpPr txBox="1">
            <a:spLocks noChangeArrowheads="1"/>
          </p:cNvSpPr>
          <p:nvPr/>
        </p:nvSpPr>
        <p:spPr bwMode="auto">
          <a:xfrm>
            <a:off x="2667000" y="4419600"/>
            <a:ext cx="5791200" cy="1077913"/>
          </a:xfrm>
          <a:prstGeom prst="rect">
            <a:avLst/>
          </a:prstGeom>
          <a:noFill/>
          <a:ln w="9525">
            <a:noFill/>
            <a:miter lim="800000"/>
            <a:headEnd/>
            <a:tailEnd/>
          </a:ln>
        </p:spPr>
        <p:txBody>
          <a:bodyPr>
            <a:spAutoFit/>
          </a:bodyPr>
          <a:lstStyle/>
          <a:p>
            <a:r>
              <a:rPr lang="en-US" sz="3200">
                <a:solidFill>
                  <a:srgbClr val="FF0000"/>
                </a:solidFill>
              </a:rPr>
              <a:t>That’s how long it takes for an employer to consider you.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Copyright © Texas Education Agency, 2011.  All rights reserved.</a:t>
            </a:r>
          </a:p>
        </p:txBody>
      </p:sp>
      <p:sp>
        <p:nvSpPr>
          <p:cNvPr id="6" name="Rectangle 12"/>
          <p:cNvSpPr>
            <a:spLocks noGrp="1" noChangeArrowheads="1"/>
          </p:cNvSpPr>
          <p:nvPr>
            <p:ph type="sldNum" sz="quarter" idx="11"/>
          </p:nvPr>
        </p:nvSpPr>
        <p:spPr>
          <a:ln/>
        </p:spPr>
        <p:txBody>
          <a:bodyPr/>
          <a:lstStyle/>
          <a:p>
            <a:pPr>
              <a:defRPr/>
            </a:pPr>
            <a:fld id="{97144C8E-20EA-42CB-9516-ECE0FCB94D90}" type="slidenum">
              <a:rPr lang="en-US"/>
              <a:pPr>
                <a:defRPr/>
              </a:pPr>
              <a:t>5</a:t>
            </a:fld>
            <a:endParaRPr lang="en-US" dirty="0"/>
          </a:p>
        </p:txBody>
      </p:sp>
      <p:sp>
        <p:nvSpPr>
          <p:cNvPr id="6147" name="Rectangle 12"/>
          <p:cNvSpPr txBox="1">
            <a:spLocks noGrp="1" noChangeArrowheads="1"/>
          </p:cNvSpPr>
          <p:nvPr/>
        </p:nvSpPr>
        <p:spPr bwMode="auto">
          <a:xfrm>
            <a:off x="228600" y="6248400"/>
            <a:ext cx="2133600" cy="476250"/>
          </a:xfrm>
          <a:prstGeom prst="rect">
            <a:avLst/>
          </a:prstGeom>
          <a:noFill/>
          <a:ln w="9525">
            <a:noFill/>
            <a:miter lim="800000"/>
            <a:headEnd/>
            <a:tailEnd/>
          </a:ln>
        </p:spPr>
        <p:txBody>
          <a:bodyPr/>
          <a:lstStyle/>
          <a:p>
            <a:fld id="{FB3F608C-711C-4AE0-BD67-16E521FD41F9}" type="slidenum">
              <a:rPr lang="en-US" sz="1400"/>
              <a:pPr/>
              <a:t>5</a:t>
            </a:fld>
            <a:endParaRPr lang="en-US" sz="1400"/>
          </a:p>
        </p:txBody>
      </p:sp>
      <p:sp>
        <p:nvSpPr>
          <p:cNvPr id="6148" name="Title 1"/>
          <p:cNvSpPr>
            <a:spLocks noGrp="1"/>
          </p:cNvSpPr>
          <p:nvPr>
            <p:ph type="title"/>
          </p:nvPr>
        </p:nvSpPr>
        <p:spPr/>
        <p:txBody>
          <a:bodyPr/>
          <a:lstStyle/>
          <a:p>
            <a:pPr eaLnBrk="1" hangingPunct="1"/>
            <a:r>
              <a:rPr lang="en-US" smtClean="0"/>
              <a:t>Parts of a Resume</a:t>
            </a:r>
          </a:p>
        </p:txBody>
      </p:sp>
      <p:sp>
        <p:nvSpPr>
          <p:cNvPr id="6149" name="Content Placeholder 2"/>
          <p:cNvSpPr>
            <a:spLocks noGrp="1"/>
          </p:cNvSpPr>
          <p:nvPr>
            <p:ph idx="1"/>
          </p:nvPr>
        </p:nvSpPr>
        <p:spPr>
          <a:xfrm>
            <a:off x="2590800" y="1219200"/>
            <a:ext cx="6096000" cy="5181600"/>
          </a:xfrm>
        </p:spPr>
        <p:txBody>
          <a:bodyPr/>
          <a:lstStyle/>
          <a:p>
            <a:pPr eaLnBrk="1" hangingPunct="1"/>
            <a:r>
              <a:rPr lang="en-US" sz="2000" smtClean="0"/>
              <a:t>Objective</a:t>
            </a:r>
          </a:p>
          <a:p>
            <a:pPr lvl="1" eaLnBrk="1" hangingPunct="1"/>
            <a:r>
              <a:rPr lang="en-US" sz="1600" smtClean="0"/>
              <a:t>Tells a prospective employer the type of work you are currently pursuing.</a:t>
            </a:r>
          </a:p>
          <a:p>
            <a:pPr eaLnBrk="1" hangingPunct="1"/>
            <a:r>
              <a:rPr lang="en-US" sz="2000" smtClean="0"/>
              <a:t>Education</a:t>
            </a:r>
          </a:p>
          <a:p>
            <a:pPr lvl="1" eaLnBrk="1" hangingPunct="1"/>
            <a:r>
              <a:rPr lang="en-US" sz="1600" smtClean="0"/>
              <a:t>Should almost always immediately follow the objective statement. Your education is your most recent significant accomplishment and is usually related to your objective.  (Format:  19xx-19xx	Degree obtained, school name)</a:t>
            </a:r>
          </a:p>
          <a:p>
            <a:pPr eaLnBrk="1" hangingPunct="1"/>
            <a:r>
              <a:rPr lang="en-US" sz="2400" smtClean="0"/>
              <a:t>Work Experience</a:t>
            </a:r>
          </a:p>
          <a:p>
            <a:pPr lvl="1" eaLnBrk="1" hangingPunct="1"/>
            <a:r>
              <a:rPr lang="en-US" sz="1600" smtClean="0"/>
              <a:t>Allows you to include any experience in which you learned or demonstrated skills, knowledge or abilities that are related to the type of job you are seeking. If at all possible, use relevant experience to support your objective.</a:t>
            </a:r>
          </a:p>
          <a:p>
            <a:pPr eaLnBrk="1" hangingPunct="1"/>
            <a:r>
              <a:rPr lang="en-US" sz="2400" smtClean="0"/>
              <a:t>References</a:t>
            </a:r>
          </a:p>
          <a:p>
            <a:pPr lvl="1" eaLnBrk="1" hangingPunct="1"/>
            <a:r>
              <a:rPr lang="en-US" sz="1600" smtClean="0"/>
              <a:t>Some one who can verify your credentials and all or part of the information you have written in your resume</a:t>
            </a:r>
          </a:p>
          <a:p>
            <a:pPr lvl="1" eaLnBrk="1" hangingPunct="1"/>
            <a:endParaRPr lang="en-US" sz="16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Grp="1" noChangeArrowheads="1"/>
          </p:cNvSpPr>
          <p:nvPr>
            <p:ph type="ftr" sz="quarter" idx="10"/>
          </p:nvPr>
        </p:nvSpPr>
        <p:spPr>
          <a:ln/>
        </p:spPr>
        <p:txBody>
          <a:bodyPr/>
          <a:lstStyle/>
          <a:p>
            <a:r>
              <a:rPr lang="en-US"/>
              <a:t>Copyright © Texas Education Agency, 2011.  All rights reserved.</a:t>
            </a:r>
          </a:p>
        </p:txBody>
      </p:sp>
      <p:sp>
        <p:nvSpPr>
          <p:cNvPr id="13" name="Rectangle 12"/>
          <p:cNvSpPr>
            <a:spLocks noGrp="1" noChangeArrowheads="1"/>
          </p:cNvSpPr>
          <p:nvPr>
            <p:ph type="sldNum" sz="quarter" idx="11"/>
          </p:nvPr>
        </p:nvSpPr>
        <p:spPr>
          <a:ln/>
        </p:spPr>
        <p:txBody>
          <a:bodyPr/>
          <a:lstStyle/>
          <a:p>
            <a:pPr>
              <a:defRPr/>
            </a:pPr>
            <a:fld id="{5D30BD6D-0EBA-4D2E-906E-9DFC2EBBF1B4}" type="slidenum">
              <a:rPr lang="en-US"/>
              <a:pPr>
                <a:defRPr/>
              </a:pPr>
              <a:t>6</a:t>
            </a:fld>
            <a:endParaRPr lang="en-US" dirty="0"/>
          </a:p>
        </p:txBody>
      </p:sp>
      <p:sp>
        <p:nvSpPr>
          <p:cNvPr id="7171" name="Rectangle 12"/>
          <p:cNvSpPr txBox="1">
            <a:spLocks noGrp="1" noChangeArrowheads="1"/>
          </p:cNvSpPr>
          <p:nvPr/>
        </p:nvSpPr>
        <p:spPr bwMode="auto">
          <a:xfrm>
            <a:off x="228600" y="6248400"/>
            <a:ext cx="2133600" cy="476250"/>
          </a:xfrm>
          <a:prstGeom prst="rect">
            <a:avLst/>
          </a:prstGeom>
          <a:noFill/>
          <a:ln w="9525">
            <a:noFill/>
            <a:miter lim="800000"/>
            <a:headEnd/>
            <a:tailEnd/>
          </a:ln>
        </p:spPr>
        <p:txBody>
          <a:bodyPr/>
          <a:lstStyle/>
          <a:p>
            <a:fld id="{BAD20037-A97F-4D70-B17A-C18B0C12F127}" type="slidenum">
              <a:rPr lang="en-US" sz="1400"/>
              <a:pPr/>
              <a:t>6</a:t>
            </a:fld>
            <a:endParaRPr lang="en-US" sz="1400"/>
          </a:p>
        </p:txBody>
      </p:sp>
      <p:sp>
        <p:nvSpPr>
          <p:cNvPr id="7172" name="Rectangle 2"/>
          <p:cNvSpPr>
            <a:spLocks noGrp="1" noChangeArrowheads="1"/>
          </p:cNvSpPr>
          <p:nvPr>
            <p:ph type="title"/>
          </p:nvPr>
        </p:nvSpPr>
        <p:spPr/>
        <p:txBody>
          <a:bodyPr/>
          <a:lstStyle/>
          <a:p>
            <a:pPr eaLnBrk="1" hangingPunct="1"/>
            <a:r>
              <a:rPr lang="en-US" smtClean="0"/>
              <a:t>Other Categories</a:t>
            </a:r>
          </a:p>
        </p:txBody>
      </p:sp>
      <p:sp>
        <p:nvSpPr>
          <p:cNvPr id="7173" name="Rectangle 3"/>
          <p:cNvSpPr>
            <a:spLocks noGrp="1" noChangeArrowheads="1"/>
          </p:cNvSpPr>
          <p:nvPr>
            <p:ph type="body" idx="1"/>
          </p:nvPr>
        </p:nvSpPr>
        <p:spPr/>
        <p:txBody>
          <a:bodyPr/>
          <a:lstStyle/>
          <a:p>
            <a:pPr eaLnBrk="1" hangingPunct="1"/>
            <a:r>
              <a:rPr lang="en-US" smtClean="0"/>
              <a:t>Skills</a:t>
            </a:r>
          </a:p>
          <a:p>
            <a:pPr lvl="1" eaLnBrk="1" hangingPunct="1"/>
            <a:r>
              <a:rPr lang="en-US" smtClean="0"/>
              <a:t>Special skills, certifications or licenses.</a:t>
            </a:r>
          </a:p>
          <a:p>
            <a:pPr eaLnBrk="1" hangingPunct="1"/>
            <a:r>
              <a:rPr lang="en-US" smtClean="0"/>
              <a:t>Activities and Interests</a:t>
            </a:r>
            <a:endParaRPr lang="en-US" sz="3600" smtClean="0"/>
          </a:p>
          <a:p>
            <a:pPr eaLnBrk="1" hangingPunct="1"/>
            <a:r>
              <a:rPr lang="en-US" smtClean="0"/>
              <a:t>Languages</a:t>
            </a:r>
            <a:endParaRPr lang="en-US" sz="3600" smtClean="0"/>
          </a:p>
          <a:p>
            <a:pPr lvl="1" eaLnBrk="1" hangingPunct="1"/>
            <a:endParaRPr lang="en-US" smtClean="0"/>
          </a:p>
        </p:txBody>
      </p:sp>
      <p:grpSp>
        <p:nvGrpSpPr>
          <p:cNvPr id="7174" name="Group 4"/>
          <p:cNvGrpSpPr>
            <a:grpSpLocks/>
          </p:cNvGrpSpPr>
          <p:nvPr/>
        </p:nvGrpSpPr>
        <p:grpSpPr bwMode="auto">
          <a:xfrm>
            <a:off x="381000" y="468313"/>
            <a:ext cx="1676400" cy="2868612"/>
            <a:chOff x="240" y="305"/>
            <a:chExt cx="1056" cy="1807"/>
          </a:xfrm>
        </p:grpSpPr>
        <p:sp>
          <p:nvSpPr>
            <p:cNvPr id="7175" name="AutoShape 5">
              <a:hlinkClick r:id="" action="ppaction://noaction" highlightClick="1"/>
            </p:cNvPr>
            <p:cNvSpPr>
              <a:spLocks noChangeArrowheads="1"/>
            </p:cNvSpPr>
            <p:nvPr/>
          </p:nvSpPr>
          <p:spPr bwMode="auto">
            <a:xfrm>
              <a:off x="240" y="305"/>
              <a:ext cx="1056" cy="144"/>
            </a:xfrm>
            <a:prstGeom prst="actionButtonBlank">
              <a:avLst/>
            </a:prstGeom>
            <a:solidFill>
              <a:schemeClr val="accent2">
                <a:alpha val="10196"/>
              </a:schemeClr>
            </a:solidFill>
            <a:ln w="9525">
              <a:noFill/>
              <a:miter lim="800000"/>
              <a:headEnd/>
              <a:tailEnd/>
            </a:ln>
          </p:spPr>
          <p:txBody>
            <a:bodyPr wrap="none" anchor="ctr"/>
            <a:lstStyle/>
            <a:p>
              <a:endParaRPr lang="en-US"/>
            </a:p>
          </p:txBody>
        </p:sp>
        <p:sp>
          <p:nvSpPr>
            <p:cNvPr id="7176" name="AutoShape 6">
              <a:hlinkClick r:id="" action="ppaction://noaction" highlightClick="1"/>
            </p:cNvPr>
            <p:cNvSpPr>
              <a:spLocks noChangeArrowheads="1"/>
            </p:cNvSpPr>
            <p:nvPr/>
          </p:nvSpPr>
          <p:spPr bwMode="auto">
            <a:xfrm>
              <a:off x="240" y="639"/>
              <a:ext cx="1056" cy="144"/>
            </a:xfrm>
            <a:prstGeom prst="actionButtonBlank">
              <a:avLst/>
            </a:prstGeom>
            <a:solidFill>
              <a:schemeClr val="accent2">
                <a:alpha val="10196"/>
              </a:schemeClr>
            </a:solidFill>
            <a:ln w="9525">
              <a:noFill/>
              <a:miter lim="800000"/>
              <a:headEnd/>
              <a:tailEnd/>
            </a:ln>
          </p:spPr>
          <p:txBody>
            <a:bodyPr wrap="none" anchor="ctr"/>
            <a:lstStyle/>
            <a:p>
              <a:endParaRPr lang="en-US"/>
            </a:p>
          </p:txBody>
        </p:sp>
        <p:sp>
          <p:nvSpPr>
            <p:cNvPr id="7177" name="AutoShape 7">
              <a:hlinkClick r:id="" action="ppaction://noaction" highlightClick="1"/>
            </p:cNvPr>
            <p:cNvSpPr>
              <a:spLocks noChangeArrowheads="1"/>
            </p:cNvSpPr>
            <p:nvPr/>
          </p:nvSpPr>
          <p:spPr bwMode="auto">
            <a:xfrm>
              <a:off x="240" y="973"/>
              <a:ext cx="1056" cy="144"/>
            </a:xfrm>
            <a:prstGeom prst="actionButtonBlank">
              <a:avLst/>
            </a:prstGeom>
            <a:solidFill>
              <a:schemeClr val="accent2">
                <a:alpha val="10196"/>
              </a:schemeClr>
            </a:solidFill>
            <a:ln w="9525">
              <a:noFill/>
              <a:miter lim="800000"/>
              <a:headEnd/>
              <a:tailEnd/>
            </a:ln>
          </p:spPr>
          <p:txBody>
            <a:bodyPr wrap="none" anchor="ctr"/>
            <a:lstStyle/>
            <a:p>
              <a:endParaRPr lang="en-US"/>
            </a:p>
          </p:txBody>
        </p:sp>
        <p:sp>
          <p:nvSpPr>
            <p:cNvPr id="7178" name="AutoShape 8">
              <a:hlinkClick r:id="" action="ppaction://noaction" highlightClick="1"/>
            </p:cNvPr>
            <p:cNvSpPr>
              <a:spLocks noChangeArrowheads="1"/>
            </p:cNvSpPr>
            <p:nvPr/>
          </p:nvSpPr>
          <p:spPr bwMode="auto">
            <a:xfrm>
              <a:off x="240" y="1307"/>
              <a:ext cx="1056" cy="144"/>
            </a:xfrm>
            <a:prstGeom prst="actionButtonBlank">
              <a:avLst/>
            </a:prstGeom>
            <a:solidFill>
              <a:schemeClr val="accent2">
                <a:alpha val="10196"/>
              </a:schemeClr>
            </a:solidFill>
            <a:ln w="9525">
              <a:noFill/>
              <a:miter lim="800000"/>
              <a:headEnd/>
              <a:tailEnd/>
            </a:ln>
          </p:spPr>
          <p:txBody>
            <a:bodyPr wrap="none" anchor="ctr"/>
            <a:lstStyle/>
            <a:p>
              <a:endParaRPr lang="en-US"/>
            </a:p>
          </p:txBody>
        </p:sp>
        <p:sp>
          <p:nvSpPr>
            <p:cNvPr id="7179" name="AutoShape 9">
              <a:hlinkClick r:id="" action="ppaction://noaction" highlightClick="1"/>
            </p:cNvPr>
            <p:cNvSpPr>
              <a:spLocks noChangeArrowheads="1"/>
            </p:cNvSpPr>
            <p:nvPr/>
          </p:nvSpPr>
          <p:spPr bwMode="auto">
            <a:xfrm>
              <a:off x="240" y="1641"/>
              <a:ext cx="1056" cy="144"/>
            </a:xfrm>
            <a:prstGeom prst="actionButtonBlank">
              <a:avLst/>
            </a:prstGeom>
            <a:solidFill>
              <a:schemeClr val="accent2">
                <a:alpha val="10196"/>
              </a:schemeClr>
            </a:solidFill>
            <a:ln w="9525">
              <a:noFill/>
              <a:miter lim="800000"/>
              <a:headEnd/>
              <a:tailEnd/>
            </a:ln>
          </p:spPr>
          <p:txBody>
            <a:bodyPr wrap="none" anchor="ctr"/>
            <a:lstStyle/>
            <a:p>
              <a:endParaRPr lang="en-US"/>
            </a:p>
          </p:txBody>
        </p:sp>
        <p:sp>
          <p:nvSpPr>
            <p:cNvPr id="7180" name="AutoShape 10">
              <a:hlinkClick r:id="" action="ppaction://noaction" highlightClick="1"/>
            </p:cNvPr>
            <p:cNvSpPr>
              <a:spLocks noChangeArrowheads="1"/>
            </p:cNvSpPr>
            <p:nvPr/>
          </p:nvSpPr>
          <p:spPr bwMode="auto">
            <a:xfrm>
              <a:off x="240" y="1968"/>
              <a:ext cx="1056" cy="144"/>
            </a:xfrm>
            <a:prstGeom prst="actionButtonBlank">
              <a:avLst/>
            </a:prstGeom>
            <a:solidFill>
              <a:schemeClr val="accent2">
                <a:alpha val="10196"/>
              </a:schemeClr>
            </a:solidFill>
            <a:ln w="9525">
              <a:no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Copyright © Texas Education Agency, 2011.  All rights reserved.</a:t>
            </a:r>
          </a:p>
        </p:txBody>
      </p:sp>
      <p:sp>
        <p:nvSpPr>
          <p:cNvPr id="6" name="Rectangle 12"/>
          <p:cNvSpPr>
            <a:spLocks noGrp="1" noChangeArrowheads="1"/>
          </p:cNvSpPr>
          <p:nvPr>
            <p:ph type="sldNum" sz="quarter" idx="11"/>
          </p:nvPr>
        </p:nvSpPr>
        <p:spPr>
          <a:ln/>
        </p:spPr>
        <p:txBody>
          <a:bodyPr/>
          <a:lstStyle/>
          <a:p>
            <a:pPr>
              <a:defRPr/>
            </a:pPr>
            <a:fld id="{3DF7054A-4983-42D9-8914-C16C3D31485A}" type="slidenum">
              <a:rPr lang="en-US"/>
              <a:pPr>
                <a:defRPr/>
              </a:pPr>
              <a:t>7</a:t>
            </a:fld>
            <a:endParaRPr lang="en-US" dirty="0"/>
          </a:p>
        </p:txBody>
      </p:sp>
      <p:sp>
        <p:nvSpPr>
          <p:cNvPr id="8195" name="Rectangle 12"/>
          <p:cNvSpPr txBox="1">
            <a:spLocks noGrp="1" noChangeArrowheads="1"/>
          </p:cNvSpPr>
          <p:nvPr/>
        </p:nvSpPr>
        <p:spPr bwMode="auto">
          <a:xfrm>
            <a:off x="228600" y="6248400"/>
            <a:ext cx="2133600" cy="476250"/>
          </a:xfrm>
          <a:prstGeom prst="rect">
            <a:avLst/>
          </a:prstGeom>
          <a:noFill/>
          <a:ln w="9525">
            <a:noFill/>
            <a:miter lim="800000"/>
            <a:headEnd/>
            <a:tailEnd/>
          </a:ln>
        </p:spPr>
        <p:txBody>
          <a:bodyPr/>
          <a:lstStyle/>
          <a:p>
            <a:fld id="{08E28894-A511-4CCD-B3CA-58772B933053}" type="slidenum">
              <a:rPr lang="en-US" sz="1400"/>
              <a:pPr/>
              <a:t>7</a:t>
            </a:fld>
            <a:endParaRPr lang="en-US" sz="1400"/>
          </a:p>
        </p:txBody>
      </p:sp>
      <p:sp>
        <p:nvSpPr>
          <p:cNvPr id="8196" name="Title 1"/>
          <p:cNvSpPr>
            <a:spLocks noGrp="1"/>
          </p:cNvSpPr>
          <p:nvPr>
            <p:ph type="title"/>
          </p:nvPr>
        </p:nvSpPr>
        <p:spPr>
          <a:xfrm>
            <a:off x="609600" y="6477000"/>
            <a:ext cx="5867400" cy="381000"/>
          </a:xfrm>
        </p:spPr>
        <p:txBody>
          <a:bodyPr/>
          <a:lstStyle/>
          <a:p>
            <a:pPr eaLnBrk="1" hangingPunct="1"/>
            <a:r>
              <a:rPr lang="en-US" sz="1400" smtClean="0"/>
              <a:t>http://www.nassaulibrary.org/centreblog/resume.jpg</a:t>
            </a:r>
          </a:p>
        </p:txBody>
      </p:sp>
      <p:pic>
        <p:nvPicPr>
          <p:cNvPr id="8197" name="Picture 3" descr="resume.jpg"/>
          <p:cNvPicPr>
            <a:picLocks noChangeAspect="1"/>
          </p:cNvPicPr>
          <p:nvPr/>
        </p:nvPicPr>
        <p:blipFill>
          <a:blip r:embed="rId3"/>
          <a:srcRect/>
          <a:stretch>
            <a:fillRect/>
          </a:stretch>
        </p:blipFill>
        <p:spPr bwMode="auto">
          <a:xfrm>
            <a:off x="2514600" y="228600"/>
            <a:ext cx="6096000"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Copyright © Texas Education Agency, 2011.  All rights reserved.</a:t>
            </a:r>
          </a:p>
        </p:txBody>
      </p:sp>
      <p:sp>
        <p:nvSpPr>
          <p:cNvPr id="6" name="Rectangle 12"/>
          <p:cNvSpPr>
            <a:spLocks noGrp="1" noChangeArrowheads="1"/>
          </p:cNvSpPr>
          <p:nvPr>
            <p:ph type="sldNum" sz="quarter" idx="11"/>
          </p:nvPr>
        </p:nvSpPr>
        <p:spPr>
          <a:ln/>
        </p:spPr>
        <p:txBody>
          <a:bodyPr/>
          <a:lstStyle/>
          <a:p>
            <a:pPr>
              <a:defRPr/>
            </a:pPr>
            <a:fld id="{5257C822-D009-48E1-A823-D7E829F09148}" type="slidenum">
              <a:rPr lang="en-US"/>
              <a:pPr>
                <a:defRPr/>
              </a:pPr>
              <a:t>8</a:t>
            </a:fld>
            <a:endParaRPr lang="en-US" dirty="0"/>
          </a:p>
        </p:txBody>
      </p:sp>
      <p:sp>
        <p:nvSpPr>
          <p:cNvPr id="9219" name="Rectangle 12"/>
          <p:cNvSpPr txBox="1">
            <a:spLocks noGrp="1" noChangeArrowheads="1"/>
          </p:cNvSpPr>
          <p:nvPr/>
        </p:nvSpPr>
        <p:spPr bwMode="auto">
          <a:xfrm>
            <a:off x="228600" y="6248400"/>
            <a:ext cx="2133600" cy="476250"/>
          </a:xfrm>
          <a:prstGeom prst="rect">
            <a:avLst/>
          </a:prstGeom>
          <a:noFill/>
          <a:ln w="9525">
            <a:noFill/>
            <a:miter lim="800000"/>
            <a:headEnd/>
            <a:tailEnd/>
          </a:ln>
        </p:spPr>
        <p:txBody>
          <a:bodyPr/>
          <a:lstStyle/>
          <a:p>
            <a:fld id="{DB323272-7F85-4FE8-8CCC-953E9AE6625F}" type="slidenum">
              <a:rPr lang="en-US" sz="1400"/>
              <a:pPr/>
              <a:t>8</a:t>
            </a:fld>
            <a:endParaRPr lang="en-US" sz="1400"/>
          </a:p>
        </p:txBody>
      </p:sp>
      <p:sp>
        <p:nvSpPr>
          <p:cNvPr id="9220" name="Title 1"/>
          <p:cNvSpPr>
            <a:spLocks noGrp="1"/>
          </p:cNvSpPr>
          <p:nvPr>
            <p:ph type="title"/>
          </p:nvPr>
        </p:nvSpPr>
        <p:spPr/>
        <p:txBody>
          <a:bodyPr/>
          <a:lstStyle/>
          <a:p>
            <a:pPr eaLnBrk="1" hangingPunct="1"/>
            <a:r>
              <a:rPr lang="en-US" smtClean="0"/>
              <a:t>Resume Types</a:t>
            </a:r>
          </a:p>
        </p:txBody>
      </p:sp>
      <p:sp>
        <p:nvSpPr>
          <p:cNvPr id="9221" name="Content Placeholder 2"/>
          <p:cNvSpPr>
            <a:spLocks noGrp="1"/>
          </p:cNvSpPr>
          <p:nvPr>
            <p:ph idx="1"/>
          </p:nvPr>
        </p:nvSpPr>
        <p:spPr/>
        <p:txBody>
          <a:bodyPr/>
          <a:lstStyle/>
          <a:p>
            <a:pPr eaLnBrk="1" hangingPunct="1"/>
            <a:r>
              <a:rPr lang="en-US" smtClean="0"/>
              <a:t>Chronological resumes</a:t>
            </a:r>
          </a:p>
          <a:p>
            <a:pPr lvl="1" eaLnBrk="1" hangingPunct="1"/>
            <a:r>
              <a:rPr lang="en-US" sz="1600" smtClean="0"/>
              <a:t>This type of resume is most common and organized by your employment history in reverse chronological order (working backwards from the last 10-15 years).</a:t>
            </a:r>
          </a:p>
          <a:p>
            <a:pPr eaLnBrk="1" hangingPunct="1"/>
            <a:r>
              <a:rPr lang="en-US" smtClean="0"/>
              <a:t>Functional resumes</a:t>
            </a:r>
          </a:p>
          <a:p>
            <a:pPr lvl="1" eaLnBrk="1" hangingPunct="1"/>
            <a:r>
              <a:rPr lang="en-US" sz="1600" smtClean="0"/>
              <a:t>Preferred by job-seekers with a limited job history or a job history in a different career field.</a:t>
            </a:r>
          </a:p>
          <a:p>
            <a:pPr eaLnBrk="1" hangingPunct="1"/>
            <a:r>
              <a:rPr lang="en-US" smtClean="0"/>
              <a:t>Combination resumes</a:t>
            </a:r>
          </a:p>
          <a:p>
            <a:pPr lvl="1" eaLnBrk="1" hangingPunct="1"/>
            <a:r>
              <a:rPr lang="en-US" sz="1600" smtClean="0"/>
              <a:t>Resume includes elements of both the chronological and functional formats.</a:t>
            </a:r>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Copyright © Texas Education Agency, 2011.  All rights reserved.</a:t>
            </a:r>
          </a:p>
        </p:txBody>
      </p:sp>
      <p:sp>
        <p:nvSpPr>
          <p:cNvPr id="6" name="Rectangle 12"/>
          <p:cNvSpPr>
            <a:spLocks noGrp="1" noChangeArrowheads="1"/>
          </p:cNvSpPr>
          <p:nvPr>
            <p:ph type="sldNum" sz="quarter" idx="11"/>
          </p:nvPr>
        </p:nvSpPr>
        <p:spPr>
          <a:ln/>
        </p:spPr>
        <p:txBody>
          <a:bodyPr/>
          <a:lstStyle/>
          <a:p>
            <a:pPr>
              <a:defRPr/>
            </a:pPr>
            <a:fld id="{FF23D190-A660-43B1-8FA8-B197CAAD0799}" type="slidenum">
              <a:rPr lang="en-US"/>
              <a:pPr>
                <a:defRPr/>
              </a:pPr>
              <a:t>9</a:t>
            </a:fld>
            <a:endParaRPr lang="en-US" dirty="0"/>
          </a:p>
        </p:txBody>
      </p:sp>
      <p:sp>
        <p:nvSpPr>
          <p:cNvPr id="10242" name="Title 6"/>
          <p:cNvSpPr>
            <a:spLocks noGrp="1"/>
          </p:cNvSpPr>
          <p:nvPr>
            <p:ph type="title"/>
          </p:nvPr>
        </p:nvSpPr>
        <p:spPr>
          <a:xfrm>
            <a:off x="-76200" y="5181600"/>
            <a:ext cx="5486400" cy="566738"/>
          </a:xfrm>
        </p:spPr>
        <p:txBody>
          <a:bodyPr/>
          <a:lstStyle/>
          <a:p>
            <a:r>
              <a:rPr lang="en-US" smtClean="0"/>
              <a:t>Chronological Resume</a:t>
            </a:r>
          </a:p>
        </p:txBody>
      </p:sp>
      <p:sp>
        <p:nvSpPr>
          <p:cNvPr id="10244" name="Slide Number Placeholder 4"/>
          <p:cNvSpPr txBox="1">
            <a:spLocks noGrp="1"/>
          </p:cNvSpPr>
          <p:nvPr/>
        </p:nvSpPr>
        <p:spPr bwMode="auto">
          <a:xfrm>
            <a:off x="228600" y="6248400"/>
            <a:ext cx="2133600" cy="476250"/>
          </a:xfrm>
          <a:prstGeom prst="rect">
            <a:avLst/>
          </a:prstGeom>
          <a:noFill/>
          <a:ln w="9525">
            <a:noFill/>
            <a:miter lim="800000"/>
            <a:headEnd/>
            <a:tailEnd/>
          </a:ln>
        </p:spPr>
        <p:txBody>
          <a:bodyPr/>
          <a:lstStyle/>
          <a:p>
            <a:fld id="{6A08404B-1D41-40AD-8E0F-0F60964EA04E}" type="slidenum">
              <a:rPr lang="en-US" sz="1400"/>
              <a:pPr/>
              <a:t>9</a:t>
            </a:fld>
            <a:endParaRPr lang="en-US" sz="1400"/>
          </a:p>
        </p:txBody>
      </p:sp>
      <p:pic>
        <p:nvPicPr>
          <p:cNvPr id="10245" name="Picture 12" descr="resumexam.jpg"/>
          <p:cNvPicPr>
            <a:picLocks noChangeAspect="1"/>
          </p:cNvPicPr>
          <p:nvPr/>
        </p:nvPicPr>
        <p:blipFill>
          <a:blip r:embed="rId2"/>
          <a:srcRect/>
          <a:stretch>
            <a:fillRect/>
          </a:stretch>
        </p:blipFill>
        <p:spPr bwMode="auto">
          <a:xfrm>
            <a:off x="3236913" y="0"/>
            <a:ext cx="5145087" cy="624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igital portfolio">
  <a:themeElements>
    <a:clrScheme name="Main 13">
      <a:dk1>
        <a:srgbClr val="000000"/>
      </a:dk1>
      <a:lt1>
        <a:srgbClr val="FFFFFF"/>
      </a:lt1>
      <a:dk2>
        <a:srgbClr val="336699"/>
      </a:dk2>
      <a:lt2>
        <a:srgbClr val="808080"/>
      </a:lt2>
      <a:accent1>
        <a:srgbClr val="99CCFF"/>
      </a:accent1>
      <a:accent2>
        <a:srgbClr val="CCCCFF"/>
      </a:accent2>
      <a:accent3>
        <a:srgbClr val="FFFFFF"/>
      </a:accent3>
      <a:accent4>
        <a:srgbClr val="000000"/>
      </a:accent4>
      <a:accent5>
        <a:srgbClr val="CAE2FF"/>
      </a:accent5>
      <a:accent6>
        <a:srgbClr val="B9B9E7"/>
      </a:accent6>
      <a:hlink>
        <a:srgbClr val="006666"/>
      </a:hlink>
      <a:folHlink>
        <a:srgbClr val="006666"/>
      </a:folHlink>
    </a:clrScheme>
    <a:fontScheme name="Main">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i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i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i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i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i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i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i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i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i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i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i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i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in 13">
        <a:dk1>
          <a:srgbClr val="000000"/>
        </a:dk1>
        <a:lt1>
          <a:srgbClr val="FFFFFF"/>
        </a:lt1>
        <a:dk2>
          <a:srgbClr val="336699"/>
        </a:dk2>
        <a:lt2>
          <a:srgbClr val="808080"/>
        </a:lt2>
        <a:accent1>
          <a:srgbClr val="99CCFF"/>
        </a:accent1>
        <a:accent2>
          <a:srgbClr val="CCCCFF"/>
        </a:accent2>
        <a:accent3>
          <a:srgbClr val="FFFFFF"/>
        </a:accent3>
        <a:accent4>
          <a:srgbClr val="000000"/>
        </a:accent4>
        <a:accent5>
          <a:srgbClr val="CAE2FF"/>
        </a:accent5>
        <a:accent6>
          <a:srgbClr val="B9B9E7"/>
        </a:accent6>
        <a:hlink>
          <a:srgbClr val="006666"/>
        </a:hlink>
        <a:folHlink>
          <a:srgbClr val="0066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 portfolio</Template>
  <TotalTime>0</TotalTime>
  <Words>841</Words>
  <Application>Microsoft Office PowerPoint</Application>
  <PresentationFormat>On-screen Show (4:3)</PresentationFormat>
  <Paragraphs>102</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Digital portfolio</vt:lpstr>
      <vt:lpstr>Your Resume</vt:lpstr>
      <vt:lpstr>PowerPoint Presentation</vt:lpstr>
      <vt:lpstr>Resumes</vt:lpstr>
      <vt:lpstr>At a Glance</vt:lpstr>
      <vt:lpstr>Parts of a Resume</vt:lpstr>
      <vt:lpstr>Other Categories</vt:lpstr>
      <vt:lpstr>http://www.nassaulibrary.org/centreblog/resume.jpg</vt:lpstr>
      <vt:lpstr>Resume Types</vt:lpstr>
      <vt:lpstr>Chronological Resume</vt:lpstr>
      <vt:lpstr>Functional Resume</vt:lpstr>
      <vt:lpstr>Combination Resume</vt:lpstr>
      <vt:lpstr>Sample Resumes Links and Resources</vt:lpstr>
      <vt:lpstr>Tips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Resume</dc:title>
  <dc:creator/>
  <cp:lastModifiedBy/>
  <cp:revision>3</cp:revision>
  <dcterms:created xsi:type="dcterms:W3CDTF">2011-03-01T02:57:33Z</dcterms:created>
  <dcterms:modified xsi:type="dcterms:W3CDTF">2013-07-31T17:49:33Z</dcterms:modified>
</cp:coreProperties>
</file>